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hilde MARTIN" initials="MM" lastIdx="3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6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23T13:51:26.502" idx="20">
    <p:pos x="1759" y="2465"/>
    <p:text>Pareil que pour la diapositive 8. Ne vaudrait-il donc pas mieux rassembler la visioconférence et la conférence téléphonique pour une meilleure lisibilité ?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e de titre">
    <p:spTree>
      <p:nvGrpSpPr>
        <p:cNvPr id="1" name=""/>
        <p:cNvGrpSpPr/>
        <p:nvPr/>
      </p:nvGrpSpPr>
      <p:grpSpPr>
        <a:xfrm>
          <a:off x="0" y="0"/>
          <a:ext cx="0" cy="0"/>
          <a:chOff x="0" y="0"/>
          <a:chExt cx="0" cy="0"/>
        </a:xfrm>
      </p:grpSpPr>
      <p:sp>
        <p:nvSpPr>
          <p:cNvPr id="1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18" name="Rectangle 6"/>
          <p:cNvSpPr/>
          <p:nvPr/>
        </p:nvSpPr>
        <p:spPr>
          <a:xfrm>
            <a:off x="-1" y="6453335"/>
            <a:ext cx="399726" cy="404665"/>
          </a:xfrm>
          <a:prstGeom prst="rect">
            <a:avLst/>
          </a:prstGeom>
          <a:solidFill>
            <a:srgbClr val="AE0000"/>
          </a:solidFill>
          <a:ln w="12700">
            <a:miter lim="400000"/>
          </a:ln>
        </p:spPr>
        <p:txBody>
          <a:bodyPr lIns="45719" rIns="45719" anchor="ctr"/>
          <a:lstStyle/>
          <a:p>
            <a:pPr algn="ctr">
              <a:defRPr>
                <a:solidFill>
                  <a:srgbClr val="FFFFFF"/>
                </a:solidFill>
              </a:defRPr>
            </a:pPr>
            <a:endParaRPr/>
          </a:p>
        </p:txBody>
      </p:sp>
      <p:sp>
        <p:nvSpPr>
          <p:cNvPr id="19" name="Numéro de diapositive"/>
          <p:cNvSpPr txBox="1">
            <a:spLocks noGrp="1"/>
          </p:cNvSpPr>
          <p:nvPr>
            <p:ph type="sldNum" sz="quarter" idx="2"/>
          </p:nvPr>
        </p:nvSpPr>
        <p:spPr>
          <a:xfrm>
            <a:off x="47062" y="6453335"/>
            <a:ext cx="358141" cy="372751"/>
          </a:xfrm>
          <a:prstGeom prst="rect">
            <a:avLst/>
          </a:prstGeom>
        </p:spPr>
        <p:txBody>
          <a:bodyPr anchor="t"/>
          <a:lstStyle>
            <a:lvl1pPr algn="ctr">
              <a:defRPr sz="2000" b="1">
                <a:solidFill>
                  <a:srgbClr val="FFFFFF"/>
                </a:solidFill>
                <a:latin typeface="Times New Roman"/>
                <a:ea typeface="Times New Roman"/>
                <a:cs typeface="Times New Roman"/>
                <a:sym typeface="Times New Roman"/>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tête de section">
    <p:spTree>
      <p:nvGrpSpPr>
        <p:cNvPr id="1" name=""/>
        <p:cNvGrpSpPr/>
        <p:nvPr/>
      </p:nvGrpSpPr>
      <p:grpSpPr>
        <a:xfrm>
          <a:off x="0" y="0"/>
          <a:ext cx="0" cy="0"/>
          <a:chOff x="0" y="0"/>
          <a:chExt cx="0" cy="0"/>
        </a:xfrm>
      </p:grpSpPr>
      <p:sp>
        <p:nvSpPr>
          <p:cNvPr id="2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3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Texte du titre</a:t>
            </a:r>
          </a:p>
        </p:txBody>
      </p:sp>
      <p:sp>
        <p:nvSpPr>
          <p:cNvPr id="3" name="Texte niveau 1…"/>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4572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9144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13716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18288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ravail-emploi.gouv.fr/le-ministere-en-action/coronavirus-covid-19/questions-reponses-par-theme/article/dialogue-soci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if"/><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a:t>
            </a:fld>
            <a:endParaRPr/>
          </a:p>
        </p:txBody>
      </p:sp>
      <p:sp>
        <p:nvSpPr>
          <p:cNvPr id="43" name="Rectangle 1"/>
          <p:cNvSpPr/>
          <p:nvPr/>
        </p:nvSpPr>
        <p:spPr>
          <a:xfrm>
            <a:off x="481784" y="416643"/>
            <a:ext cx="8223548" cy="5792994"/>
          </a:xfrm>
          <a:prstGeom prst="rect">
            <a:avLst/>
          </a:prstGeom>
          <a:ln w="38100">
            <a:solidFill>
              <a:srgbClr val="C00000"/>
            </a:solidFill>
          </a:ln>
        </p:spPr>
        <p:txBody>
          <a:bodyPr lIns="45719" rIns="45719" anchor="ctr"/>
          <a:lstStyle/>
          <a:p>
            <a:pPr algn="ctr">
              <a:defRPr>
                <a:solidFill>
                  <a:srgbClr val="FFFFFF"/>
                </a:solidFill>
              </a:defRPr>
            </a:pPr>
            <a:endParaRPr/>
          </a:p>
        </p:txBody>
      </p:sp>
      <p:sp>
        <p:nvSpPr>
          <p:cNvPr id="44" name="Rectangle 4"/>
          <p:cNvSpPr txBox="1"/>
          <p:nvPr/>
        </p:nvSpPr>
        <p:spPr>
          <a:xfrm>
            <a:off x="539551" y="5877312"/>
            <a:ext cx="5885116"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7F7F7F"/>
                </a:solidFill>
                <a:latin typeface="Times New Roman"/>
                <a:ea typeface="Times New Roman"/>
                <a:cs typeface="Times New Roman"/>
                <a:sym typeface="Times New Roman"/>
              </a:defRPr>
            </a:pPr>
            <a:r>
              <a:t>25 Square Saint Charles - 75012 PARIS - Tél : 01.40.13.43.43 - Fax : 01.40.13.43.46</a:t>
            </a:r>
            <a:r>
              <a:rPr>
                <a:solidFill>
                  <a:srgbClr val="000000"/>
                </a:solidFill>
              </a:rPr>
              <a:t> </a:t>
            </a:r>
          </a:p>
        </p:txBody>
      </p:sp>
      <p:pic>
        <p:nvPicPr>
          <p:cNvPr id="45" name="Image 5" descr="Image 5"/>
          <p:cNvPicPr>
            <a:picLocks noChangeAspect="1"/>
          </p:cNvPicPr>
          <p:nvPr/>
        </p:nvPicPr>
        <p:blipFill>
          <a:blip r:embed="rId2"/>
          <a:stretch>
            <a:fillRect/>
          </a:stretch>
        </p:blipFill>
        <p:spPr>
          <a:xfrm>
            <a:off x="583864" y="548679"/>
            <a:ext cx="848752" cy="474786"/>
          </a:xfrm>
          <a:prstGeom prst="rect">
            <a:avLst/>
          </a:prstGeom>
          <a:ln w="12700">
            <a:miter lim="400000"/>
          </a:ln>
        </p:spPr>
      </p:pic>
      <p:sp>
        <p:nvSpPr>
          <p:cNvPr id="46" name="Rectangle 6"/>
          <p:cNvSpPr txBox="1"/>
          <p:nvPr/>
        </p:nvSpPr>
        <p:spPr>
          <a:xfrm>
            <a:off x="1049147" y="682542"/>
            <a:ext cx="3380626" cy="3591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a:solidFill>
                  <a:srgbClr val="7F7F7F"/>
                </a:solidFill>
                <a:latin typeface="Copperplate Gothic Light"/>
                <a:ea typeface="Copperplate Gothic Light"/>
                <a:cs typeface="Copperplate Gothic Light"/>
                <a:sym typeface="Copperplate Gothic Light"/>
              </a:defRPr>
            </a:pPr>
            <a:r>
              <a:t>CABINET DOMINIQUE RIERA</a:t>
            </a:r>
            <a:r>
              <a:rPr>
                <a:solidFill>
                  <a:srgbClr val="000000"/>
                </a:solidFill>
                <a:latin typeface="Arial"/>
                <a:ea typeface="Arial"/>
                <a:cs typeface="Arial"/>
                <a:sym typeface="Arial"/>
              </a:rPr>
              <a:t> </a:t>
            </a:r>
          </a:p>
        </p:txBody>
      </p:sp>
      <p:sp>
        <p:nvSpPr>
          <p:cNvPr id="47" name="Rectangle 7"/>
          <p:cNvSpPr txBox="1"/>
          <p:nvPr/>
        </p:nvSpPr>
        <p:spPr>
          <a:xfrm>
            <a:off x="1063503" y="771180"/>
            <a:ext cx="4572001" cy="3156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u="dbl">
                <a:solidFill>
                  <a:schemeClr val="accent2"/>
                </a:solidFill>
                <a:latin typeface="Copperplate Gothic Light"/>
                <a:ea typeface="Copperplate Gothic Light"/>
                <a:cs typeface="Copperplate Gothic Light"/>
                <a:sym typeface="Copperplate Gothic Light"/>
              </a:defRPr>
            </a:lvl1pPr>
          </a:lstStyle>
          <a:p>
            <a:r>
              <a:t>____________________________</a:t>
            </a:r>
          </a:p>
        </p:txBody>
      </p:sp>
      <p:sp>
        <p:nvSpPr>
          <p:cNvPr id="48" name="Rectangle 11"/>
          <p:cNvSpPr txBox="1"/>
          <p:nvPr/>
        </p:nvSpPr>
        <p:spPr>
          <a:xfrm>
            <a:off x="499590" y="1751861"/>
            <a:ext cx="8144820" cy="1953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200" b="1">
                <a:latin typeface="Times New Roman"/>
                <a:ea typeface="Times New Roman"/>
                <a:cs typeface="Times New Roman"/>
                <a:sym typeface="Times New Roman"/>
              </a:defRPr>
            </a:lvl1pPr>
          </a:lstStyle>
          <a:p>
            <a:r>
              <a:rPr dirty="0" err="1"/>
              <a:t>Modalités</a:t>
            </a:r>
            <a:r>
              <a:rPr dirty="0"/>
              <a:t> </a:t>
            </a:r>
            <a:r>
              <a:rPr dirty="0" err="1"/>
              <a:t>d’information</a:t>
            </a:r>
            <a:r>
              <a:rPr dirty="0"/>
              <a:t> - consultation des CSE et </a:t>
            </a:r>
            <a:r>
              <a:rPr dirty="0" err="1"/>
              <a:t>modalités</a:t>
            </a:r>
            <a:r>
              <a:rPr dirty="0"/>
              <a:t> de </a:t>
            </a:r>
            <a:r>
              <a:rPr dirty="0" err="1"/>
              <a:t>négociation</a:t>
            </a:r>
            <a:r>
              <a:rPr dirty="0"/>
              <a:t> des accords </a:t>
            </a:r>
            <a:r>
              <a:rPr dirty="0" err="1"/>
              <a:t>collectifs</a:t>
            </a:r>
            <a:r>
              <a:rPr dirty="0"/>
              <a:t> pendant la </a:t>
            </a:r>
            <a:r>
              <a:rPr dirty="0" err="1"/>
              <a:t>période</a:t>
            </a:r>
            <a:r>
              <a:rPr dirty="0"/>
              <a:t> </a:t>
            </a:r>
            <a:r>
              <a:rPr dirty="0" err="1"/>
              <a:t>d’urgence</a:t>
            </a:r>
            <a:r>
              <a:rPr dirty="0"/>
              <a:t> sanitaire</a:t>
            </a:r>
          </a:p>
        </p:txBody>
      </p:sp>
      <p:pic>
        <p:nvPicPr>
          <p:cNvPr id="49" name="Objet 7" descr="Objet 7"/>
          <p:cNvPicPr>
            <a:picLocks noChangeAspect="1"/>
          </p:cNvPicPr>
          <p:nvPr/>
        </p:nvPicPr>
        <p:blipFill>
          <a:blip r:embed="rId3"/>
          <a:stretch>
            <a:fillRect/>
          </a:stretch>
        </p:blipFill>
        <p:spPr>
          <a:xfrm>
            <a:off x="4283397" y="6350000"/>
            <a:ext cx="936676" cy="508000"/>
          </a:xfrm>
          <a:prstGeom prst="rect">
            <a:avLst/>
          </a:prstGeom>
          <a:ln w="12700">
            <a:miter lim="400000"/>
          </a:ln>
        </p:spPr>
      </p:pic>
      <p:sp>
        <p:nvSpPr>
          <p:cNvPr id="50" name="Rectangle 6"/>
          <p:cNvSpPr/>
          <p:nvPr/>
        </p:nvSpPr>
        <p:spPr>
          <a:xfrm>
            <a:off x="4860032" y="6669360"/>
            <a:ext cx="4176465" cy="72009"/>
          </a:xfrm>
          <a:prstGeom prst="rect">
            <a:avLst/>
          </a:prstGeom>
          <a:solidFill>
            <a:srgbClr val="6A6A6A"/>
          </a:solidFill>
          <a:ln w="12700">
            <a:miter lim="400000"/>
          </a:ln>
        </p:spPr>
        <p:txBody>
          <a:bodyPr lIns="45719" rIns="45719" anchor="ctr"/>
          <a:lstStyle/>
          <a:p>
            <a:pPr algn="ctr">
              <a:defRPr>
                <a:solidFill>
                  <a:srgbClr val="FFFFFF"/>
                </a:solidFill>
              </a:defRPr>
            </a:pPr>
            <a:endParaRPr/>
          </a:p>
        </p:txBody>
      </p:sp>
      <p:sp>
        <p:nvSpPr>
          <p:cNvPr id="51" name="Rectangle 6"/>
          <p:cNvSpPr/>
          <p:nvPr/>
        </p:nvSpPr>
        <p:spPr>
          <a:xfrm>
            <a:off x="4860032" y="6597352"/>
            <a:ext cx="4176465" cy="72009"/>
          </a:xfrm>
          <a:prstGeom prst="rect">
            <a:avLst/>
          </a:prstGeom>
          <a:solidFill>
            <a:srgbClr val="AE0000"/>
          </a:solidFill>
          <a:ln w="12700">
            <a:miter lim="400000"/>
          </a:ln>
        </p:spPr>
        <p:txBody>
          <a:bodyPr lIns="45719" rIns="45719" anchor="ctr"/>
          <a:lstStyle/>
          <a:p>
            <a:pPr algn="ctr">
              <a:defRPr>
                <a:solidFill>
                  <a:srgbClr val="FFFFFF"/>
                </a:solidFill>
              </a:defRPr>
            </a:pPr>
            <a:endParaRPr/>
          </a:p>
        </p:txBody>
      </p:sp>
      <p:sp>
        <p:nvSpPr>
          <p:cNvPr id="52" name="Rectangle 6"/>
          <p:cNvSpPr/>
          <p:nvPr/>
        </p:nvSpPr>
        <p:spPr>
          <a:xfrm>
            <a:off x="466972" y="6669360"/>
            <a:ext cx="3816995" cy="72009"/>
          </a:xfrm>
          <a:prstGeom prst="rect">
            <a:avLst/>
          </a:prstGeom>
          <a:solidFill>
            <a:srgbClr val="6A6A6A"/>
          </a:solidFill>
          <a:ln w="12700">
            <a:miter lim="400000"/>
          </a:ln>
        </p:spPr>
        <p:txBody>
          <a:bodyPr lIns="45719" rIns="45719" anchor="ctr"/>
          <a:lstStyle/>
          <a:p>
            <a:pPr algn="ctr">
              <a:defRPr>
                <a:solidFill>
                  <a:srgbClr val="FFFFFF"/>
                </a:solidFill>
              </a:defRPr>
            </a:pPr>
            <a:endParaRPr/>
          </a:p>
        </p:txBody>
      </p:sp>
      <p:sp>
        <p:nvSpPr>
          <p:cNvPr id="53" name="Rectangle 6"/>
          <p:cNvSpPr/>
          <p:nvPr/>
        </p:nvSpPr>
        <p:spPr>
          <a:xfrm>
            <a:off x="466972" y="6597352"/>
            <a:ext cx="3816995" cy="72009"/>
          </a:xfrm>
          <a:prstGeom prst="rect">
            <a:avLst/>
          </a:prstGeom>
          <a:solidFill>
            <a:srgbClr val="AE0000"/>
          </a:solidFill>
          <a:ln w="12700">
            <a:miter lim="400000"/>
          </a:ln>
        </p:spPr>
        <p:txBody>
          <a:bodyPr lIns="45719" rIns="45719" anchor="ctr"/>
          <a:lstStyle/>
          <a:p>
            <a:pPr algn="ctr">
              <a:defRPr>
                <a:solidFill>
                  <a:srgbClr val="FFFFFF"/>
                </a:solidFill>
              </a:defRPr>
            </a:pPr>
            <a:endParaRPr/>
          </a:p>
        </p:txBody>
      </p:sp>
      <p:sp>
        <p:nvSpPr>
          <p:cNvPr id="54" name="Rectangle 3"/>
          <p:cNvSpPr txBox="1"/>
          <p:nvPr/>
        </p:nvSpPr>
        <p:spPr>
          <a:xfrm>
            <a:off x="1259345" y="4322417"/>
            <a:ext cx="6984777"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sz="1400" b="1">
                <a:latin typeface="Times New Roman"/>
                <a:ea typeface="Times New Roman"/>
                <a:cs typeface="Times New Roman"/>
                <a:sym typeface="Times New Roman"/>
              </a:defRPr>
            </a:pPr>
            <a:r>
              <a:t>Ordonnance 2020-389 du 1</a:t>
            </a:r>
            <a:r>
              <a:rPr baseline="30000"/>
              <a:t>er</a:t>
            </a:r>
            <a:r>
              <a:t> avril 2020 portant mesures d’urgence relatives aux instances représentatives du personnel</a:t>
            </a:r>
            <a:endParaRPr>
              <a:latin typeface="Arial"/>
              <a:ea typeface="Arial"/>
              <a:cs typeface="Arial"/>
              <a:sym typeface="Arial"/>
            </a:endParaRPr>
          </a:p>
          <a:p>
            <a:pPr algn="ctr">
              <a:defRPr sz="1400" b="1">
                <a:latin typeface="Times New Roman"/>
                <a:ea typeface="Times New Roman"/>
                <a:cs typeface="Times New Roman"/>
                <a:sym typeface="Times New Roman"/>
              </a:defRPr>
            </a:pPr>
            <a:r>
              <a:t>Décret 2020-419 du 10 avril 2020 relatif aux modalités de consultation des instances représentatives du personnel pendant la période de l'état d'urgence sanitaire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ZoneTexte 7"/>
          <p:cNvSpPr txBox="1">
            <a:spLocks noGrp="1"/>
          </p:cNvSpPr>
          <p:nvPr>
            <p:ph type="sldNum" sz="quarter" idx="2"/>
          </p:nvPr>
        </p:nvSpPr>
        <p:spPr>
          <a:xfrm>
            <a:off x="47062" y="6453335"/>
            <a:ext cx="358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137" name="Rectangle 35"/>
          <p:cNvSpPr/>
          <p:nvPr/>
        </p:nvSpPr>
        <p:spPr>
          <a:xfrm>
            <a:off x="8718257" y="0"/>
            <a:ext cx="425743" cy="421392"/>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400" b="1">
                <a:solidFill>
                  <a:srgbClr val="FFFFFF"/>
                </a:solidFill>
                <a:latin typeface="Times New Roman"/>
                <a:ea typeface="Times New Roman"/>
                <a:cs typeface="Times New Roman"/>
                <a:sym typeface="Times New Roman"/>
              </a:defRPr>
            </a:lvl1pPr>
          </a:lstStyle>
          <a:p>
            <a:r>
              <a:t>3</a:t>
            </a:r>
          </a:p>
        </p:txBody>
      </p:sp>
      <p:sp>
        <p:nvSpPr>
          <p:cNvPr id="138" name="Rectangle 1"/>
          <p:cNvSpPr/>
          <p:nvPr/>
        </p:nvSpPr>
        <p:spPr>
          <a:xfrm>
            <a:off x="-1" y="0"/>
            <a:ext cx="7992890" cy="61512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b="1">
                <a:solidFill>
                  <a:srgbClr val="FFFFFF"/>
                </a:solidFill>
                <a:latin typeface="Times New Roman"/>
                <a:ea typeface="Times New Roman"/>
                <a:cs typeface="Times New Roman"/>
                <a:sym typeface="Times New Roman"/>
              </a:defRPr>
            </a:lvl1pPr>
          </a:lstStyle>
          <a:p>
            <a:r>
              <a:t>MODALITÉS DES CONSULTATIONS DU CSE VIA DES MESSAGERIES INSTANTANÉES</a:t>
            </a:r>
          </a:p>
        </p:txBody>
      </p:sp>
      <p:graphicFrame>
        <p:nvGraphicFramePr>
          <p:cNvPr id="139" name="Tableau 4"/>
          <p:cNvGraphicFramePr/>
          <p:nvPr/>
        </p:nvGraphicFramePr>
        <p:xfrm>
          <a:off x="412625" y="2314101"/>
          <a:ext cx="8318747" cy="4267200"/>
        </p:xfrm>
        <a:graphic>
          <a:graphicData uri="http://schemas.openxmlformats.org/drawingml/2006/table">
            <a:tbl>
              <a:tblPr firstRow="1" firstCol="1" bandRow="1">
                <a:tableStyleId>{4C3C2611-4C71-4FC5-86AE-919BDF0F9419}</a:tableStyleId>
              </a:tblPr>
              <a:tblGrid>
                <a:gridCol w="1691615">
                  <a:extLst>
                    <a:ext uri="{9D8B030D-6E8A-4147-A177-3AD203B41FA5}">
                      <a16:colId xmlns:a16="http://schemas.microsoft.com/office/drawing/2014/main" val="20000"/>
                    </a:ext>
                  </a:extLst>
                </a:gridCol>
                <a:gridCol w="540633">
                  <a:extLst>
                    <a:ext uri="{9D8B030D-6E8A-4147-A177-3AD203B41FA5}">
                      <a16:colId xmlns:a16="http://schemas.microsoft.com/office/drawing/2014/main" val="20001"/>
                    </a:ext>
                  </a:extLst>
                </a:gridCol>
                <a:gridCol w="6086499">
                  <a:extLst>
                    <a:ext uri="{9D8B030D-6E8A-4147-A177-3AD203B41FA5}">
                      <a16:colId xmlns:a16="http://schemas.microsoft.com/office/drawing/2014/main" val="20002"/>
                    </a:ext>
                  </a:extLst>
                </a:gridCol>
              </a:tblGrid>
              <a:tr h="123662">
                <a:tc>
                  <a:txBody>
                    <a:bodyPr/>
                    <a:lstStyle/>
                    <a:p>
                      <a:pPr algn="l">
                        <a:defRPr sz="1800" b="0">
                          <a:solidFill>
                            <a:srgbClr val="000000"/>
                          </a:solidFill>
                        </a:defRPr>
                      </a:pPr>
                      <a:r>
                        <a:rPr sz="1400" b="1">
                          <a:latin typeface="Times New Roman"/>
                          <a:ea typeface="Times New Roman"/>
                          <a:cs typeface="Times New Roman"/>
                          <a:sym typeface="Times New Roman"/>
                        </a:rPr>
                        <a:t>IRP concernées</a:t>
                      </a:r>
                    </a:p>
                  </a:txBody>
                  <a:tcPr marL="0" marR="0" marT="0" marB="0" anchor="ctr" horzOverflow="overflow">
                    <a:lnL w="12700">
                      <a:miter lim="400000"/>
                    </a:lnL>
                    <a:lnR>
                      <a:solidFill>
                        <a:srgbClr val="FF0000"/>
                      </a:solidFill>
                    </a:lnR>
                    <a:lnT w="12700">
                      <a:miter lim="400000"/>
                    </a:lnT>
                    <a:lnB>
                      <a:solidFill>
                        <a:srgbClr val="FF0000"/>
                      </a:solidFill>
                    </a:lnB>
                    <a:noFill/>
                  </a:tcPr>
                </a:tc>
                <a:tc gridSpan="2">
                  <a:txBody>
                    <a:bodyPr/>
                    <a:lstStyle/>
                    <a:p>
                      <a:pPr algn="just">
                        <a:defRPr sz="1800" b="0">
                          <a:solidFill>
                            <a:srgbClr val="000000"/>
                          </a:solidFill>
                        </a:defRPr>
                      </a:pPr>
                      <a:r>
                        <a:rPr sz="1400">
                          <a:latin typeface="Times New Roman"/>
                          <a:ea typeface="Times New Roman"/>
                          <a:cs typeface="Times New Roman"/>
                          <a:sym typeface="Times New Roman"/>
                        </a:rPr>
                        <a:t>CSE et CSEC</a:t>
                      </a:r>
                    </a:p>
                  </a:txBody>
                  <a:tcPr marL="0" marR="0" marT="0" marB="0" horzOverflow="overflow">
                    <a:lnL>
                      <a:solidFill>
                        <a:srgbClr val="FF0000"/>
                      </a:solidFill>
                    </a:lnL>
                    <a:lnR w="12700">
                      <a:miter lim="400000"/>
                    </a:lnR>
                    <a:lnT w="12700">
                      <a:miter lim="400000"/>
                    </a:lnT>
                    <a:lnB>
                      <a:solidFill>
                        <a:srgbClr val="FF0000"/>
                      </a:solidFill>
                    </a:lnB>
                    <a:noFill/>
                  </a:tcPr>
                </a:tc>
                <a:tc hMerge="1">
                  <a:txBody>
                    <a:bodyPr/>
                    <a:lstStyle/>
                    <a:p>
                      <a:endParaRPr lang="fr-FR"/>
                    </a:p>
                  </a:txBody>
                  <a:tcPr/>
                </a:tc>
                <a:extLst>
                  <a:ext uri="{0D108BD9-81ED-4DB2-BD59-A6C34878D82A}">
                    <a16:rowId xmlns:a16="http://schemas.microsoft.com/office/drawing/2014/main" val="10000"/>
                  </a:ext>
                </a:extLst>
              </a:tr>
              <a:tr h="123662">
                <a:tc rowSpan="2">
                  <a:txBody>
                    <a:bodyPr/>
                    <a:lstStyle/>
                    <a:p>
                      <a:pPr algn="l">
                        <a:defRPr sz="1800" b="0">
                          <a:solidFill>
                            <a:srgbClr val="000000"/>
                          </a:solidFill>
                        </a:defRPr>
                      </a:pPr>
                      <a:r>
                        <a:rPr sz="1400" b="1">
                          <a:latin typeface="Times New Roman"/>
                          <a:ea typeface="Times New Roman"/>
                          <a:cs typeface="Times New Roman"/>
                          <a:sym typeface="Times New Roman"/>
                        </a:rPr>
                        <a:t>Le dispositif garantit</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gridSpan="2">
                  <a:txBody>
                    <a:bodyPr/>
                    <a:lstStyle/>
                    <a:p>
                      <a:pPr algn="just">
                        <a:defRPr sz="1800"/>
                      </a:pPr>
                      <a:r>
                        <a:rPr sz="1400">
                          <a:latin typeface="Times New Roman"/>
                          <a:ea typeface="Times New Roman"/>
                          <a:cs typeface="Times New Roman"/>
                          <a:sym typeface="Times New Roman"/>
                        </a:rPr>
                        <a:t>Identification des membres</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1"/>
                  </a:ext>
                </a:extLst>
              </a:tr>
              <a:tr h="123662">
                <a:tc vMerge="1">
                  <a:txBody>
                    <a:bodyPr/>
                    <a:lstStyle/>
                    <a:p>
                      <a:endParaRPr lang="fr-FR"/>
                    </a:p>
                  </a:txBody>
                  <a:tcPr/>
                </a:tc>
                <a:tc gridSpan="2">
                  <a:txBody>
                    <a:bodyPr/>
                    <a:lstStyle/>
                    <a:p>
                      <a:pPr algn="just">
                        <a:defRPr sz="1800"/>
                      </a:pPr>
                      <a:r>
                        <a:rPr sz="1400">
                          <a:latin typeface="Times New Roman"/>
                          <a:ea typeface="Times New Roman"/>
                          <a:cs typeface="Times New Roman"/>
                          <a:sym typeface="Times New Roman"/>
                        </a:rPr>
                        <a:t>Participation effective des membres</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2"/>
                  </a:ext>
                </a:extLst>
              </a:tr>
              <a:tr h="123662">
                <a:tc>
                  <a:txBody>
                    <a:bodyPr/>
                    <a:lstStyle/>
                    <a:p>
                      <a:pPr algn="l">
                        <a:defRPr sz="1800" b="0">
                          <a:solidFill>
                            <a:srgbClr val="000000"/>
                          </a:solidFill>
                        </a:defRPr>
                      </a:pPr>
                      <a:r>
                        <a:rPr sz="1400" b="1">
                          <a:latin typeface="Times New Roman"/>
                          <a:ea typeface="Times New Roman"/>
                          <a:cs typeface="Times New Roman"/>
                          <a:sym typeface="Times New Roman"/>
                        </a:rPr>
                        <a:t>Le dispositif assure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gridSpan="2">
                  <a:txBody>
                    <a:bodyPr/>
                    <a:lstStyle/>
                    <a:p>
                      <a:pPr algn="l">
                        <a:defRPr sz="1800"/>
                      </a:pPr>
                      <a:r>
                        <a:rPr sz="1400">
                          <a:latin typeface="Times New Roman"/>
                          <a:ea typeface="Times New Roman"/>
                          <a:cs typeface="Times New Roman"/>
                          <a:sym typeface="Times New Roman"/>
                        </a:rPr>
                        <a:t>La communication instantanée des messages écrits au cours des délibérations</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3"/>
                  </a:ext>
                </a:extLst>
              </a:tr>
              <a:tr h="247323">
                <a:tc>
                  <a:txBody>
                    <a:bodyPr/>
                    <a:lstStyle/>
                    <a:p>
                      <a:pPr algn="l">
                        <a:defRPr sz="1800" b="0">
                          <a:solidFill>
                            <a:srgbClr val="000000"/>
                          </a:solidFill>
                        </a:defRPr>
                      </a:pPr>
                      <a:r>
                        <a:rPr sz="1400" b="1">
                          <a:latin typeface="Times New Roman"/>
                          <a:ea typeface="Times New Roman"/>
                          <a:cs typeface="Times New Roman"/>
                          <a:sym typeface="Times New Roman"/>
                        </a:rPr>
                        <a:t>Le dispositif ne fait pas obstacle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gridSpan="2">
                  <a:txBody>
                    <a:bodyPr/>
                    <a:lstStyle/>
                    <a:p>
                      <a:pPr algn="just">
                        <a:defRPr sz="1800"/>
                      </a:pPr>
                      <a:r>
                        <a:rPr sz="1400">
                          <a:latin typeface="Times New Roman"/>
                          <a:ea typeface="Times New Roman"/>
                          <a:cs typeface="Times New Roman"/>
                          <a:sym typeface="Times New Roman"/>
                        </a:rPr>
                        <a:t>A la tenue de suspensions de séance</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4"/>
                  </a:ext>
                </a:extLst>
              </a:tr>
              <a:tr h="123662">
                <a:tc>
                  <a:txBody>
                    <a:bodyPr/>
                    <a:lstStyle/>
                    <a:p>
                      <a:pPr algn="l">
                        <a:defRPr sz="1800" b="0">
                          <a:solidFill>
                            <a:srgbClr val="000000"/>
                          </a:solidFill>
                        </a:defRPr>
                      </a:pPr>
                      <a:r>
                        <a:rPr sz="1400" b="1">
                          <a:latin typeface="Times New Roman"/>
                          <a:ea typeface="Times New Roman"/>
                          <a:cs typeface="Times New Roman"/>
                          <a:sym typeface="Times New Roman"/>
                        </a:rPr>
                        <a:t>Vote à bulletin secret</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gridSpan="2">
                  <a:txBody>
                    <a:bodyPr/>
                    <a:lstStyle/>
                    <a:p>
                      <a:pPr algn="just">
                        <a:defRPr sz="1800"/>
                      </a:pPr>
                      <a:r>
                        <a:rPr sz="1400">
                          <a:latin typeface="Times New Roman"/>
                          <a:ea typeface="Times New Roman"/>
                          <a:cs typeface="Times New Roman"/>
                          <a:sym typeface="Times New Roman"/>
                        </a:rPr>
                        <a:t>Le dispositif de vote garantit que l’identité de l’électeur ne peut à aucun moment être mise en relation avec l’expression de son vote</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5"/>
                  </a:ext>
                </a:extLst>
              </a:tr>
              <a:tr h="123662">
                <a:tc rowSpan="2">
                  <a:txBody>
                    <a:bodyPr/>
                    <a:lstStyle/>
                    <a:p>
                      <a:pPr algn="l">
                        <a:defRPr sz="1800" b="0">
                          <a:solidFill>
                            <a:srgbClr val="000000"/>
                          </a:solidFill>
                        </a:defRPr>
                      </a:pPr>
                      <a:r>
                        <a:rPr sz="1400" b="1">
                          <a:latin typeface="Times New Roman"/>
                          <a:ea typeface="Times New Roman"/>
                          <a:cs typeface="Times New Roman"/>
                          <a:sym typeface="Times New Roman"/>
                        </a:rPr>
                        <a:t>Le président de l’instance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gridSpan="2">
                  <a:txBody>
                    <a:bodyPr/>
                    <a:lstStyle/>
                    <a:p>
                      <a:pPr algn="just">
                        <a:defRPr sz="1800"/>
                      </a:pPr>
                      <a:r>
                        <a:rPr sz="1400">
                          <a:latin typeface="Times New Roman"/>
                          <a:ea typeface="Times New Roman"/>
                          <a:cs typeface="Times New Roman"/>
                          <a:sym typeface="Times New Roman"/>
                        </a:rPr>
                        <a:t>informe ses membres de la tenue de la réunion par messagerie instantanée</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6"/>
                  </a:ext>
                </a:extLst>
              </a:tr>
              <a:tr h="123662">
                <a:tc vMerge="1">
                  <a:txBody>
                    <a:bodyPr/>
                    <a:lstStyle/>
                    <a:p>
                      <a:endParaRPr lang="fr-FR"/>
                    </a:p>
                  </a:txBody>
                  <a:tcPr/>
                </a:tc>
                <a:tc gridSpan="2">
                  <a:txBody>
                    <a:bodyPr/>
                    <a:lstStyle/>
                    <a:p>
                      <a:pPr algn="just">
                        <a:defRPr sz="1800"/>
                      </a:pPr>
                      <a:r>
                        <a:rPr sz="1400">
                          <a:latin typeface="Times New Roman"/>
                          <a:ea typeface="Times New Roman"/>
                          <a:cs typeface="Times New Roman"/>
                          <a:sym typeface="Times New Roman"/>
                        </a:rPr>
                        <a:t>précise la date et l'heure de son début ainsi que la date et l'heure à laquelle interviendra au plus tôt sa clôture</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7"/>
                  </a:ext>
                </a:extLst>
              </a:tr>
              <a:tr h="247323">
                <a:tc rowSpan="4">
                  <a:txBody>
                    <a:bodyPr/>
                    <a:lstStyle/>
                    <a:p>
                      <a:pPr algn="l">
                        <a:defRPr sz="1800" b="0">
                          <a:solidFill>
                            <a:srgbClr val="000000"/>
                          </a:solidFill>
                        </a:defRPr>
                      </a:pPr>
                      <a:r>
                        <a:rPr sz="1400" b="1">
                          <a:latin typeface="Times New Roman"/>
                          <a:ea typeface="Times New Roman"/>
                          <a:cs typeface="Times New Roman"/>
                          <a:sym typeface="Times New Roman"/>
                        </a:rPr>
                        <a:t>Déroulement de la réunion</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ctr">
                        <a:defRPr sz="1800"/>
                      </a:pPr>
                      <a:r>
                        <a:rPr sz="1400">
                          <a:latin typeface="Times New Roman"/>
                          <a:ea typeface="Times New Roman"/>
                          <a:cs typeface="Times New Roman"/>
                          <a:sym typeface="Times New Roman"/>
                        </a:rPr>
                        <a:t>1</a:t>
                      </a:r>
                    </a:p>
                  </a:txBody>
                  <a:tcPr marL="0" marR="0" marT="0" marB="0" anchor="ctr" horzOverflow="overflow">
                    <a:lnL>
                      <a:solidFill>
                        <a:srgbClr val="FF0000"/>
                      </a:solidFill>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L’engagement des délibérations est subordonné à la vérification que l’ensemble des membres a accès à des moyens techniques satisfaisant </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8"/>
                  </a:ext>
                </a:extLst>
              </a:tr>
              <a:tr h="247323">
                <a:tc vMerge="1">
                  <a:txBody>
                    <a:bodyPr/>
                    <a:lstStyle/>
                    <a:p>
                      <a:endParaRPr lang="fr-FR"/>
                    </a:p>
                  </a:txBody>
                  <a:tcPr/>
                </a:tc>
                <a:tc>
                  <a:txBody>
                    <a:bodyPr/>
                    <a:lstStyle/>
                    <a:p>
                      <a:pPr algn="ctr">
                        <a:defRPr sz="1800"/>
                      </a:pPr>
                      <a:r>
                        <a:rPr sz="1400">
                          <a:latin typeface="Times New Roman"/>
                          <a:ea typeface="Times New Roman"/>
                          <a:cs typeface="Times New Roman"/>
                          <a:sym typeface="Times New Roman"/>
                        </a:rPr>
                        <a:t>2</a:t>
                      </a:r>
                    </a:p>
                  </a:txBody>
                  <a:tcPr marL="0" marR="0" marT="0" marB="0" anchor="ctr" horzOverflow="overflow">
                    <a:lnL>
                      <a:solidFill>
                        <a:srgbClr val="FF0000"/>
                      </a:solidFill>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Les débats sont clos par un message du président de l’instance, qui ne peut intervenir avant l’heure limite fixée pour la clôture de la délibération</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9"/>
                  </a:ext>
                </a:extLst>
              </a:tr>
              <a:tr h="370985">
                <a:tc vMerge="1">
                  <a:txBody>
                    <a:bodyPr/>
                    <a:lstStyle/>
                    <a:p>
                      <a:endParaRPr lang="fr-FR"/>
                    </a:p>
                  </a:txBody>
                  <a:tcPr/>
                </a:tc>
                <a:tc>
                  <a:txBody>
                    <a:bodyPr/>
                    <a:lstStyle/>
                    <a:p>
                      <a:pPr algn="ctr">
                        <a:defRPr sz="1800"/>
                      </a:pPr>
                      <a:r>
                        <a:rPr sz="1400">
                          <a:latin typeface="Times New Roman"/>
                          <a:ea typeface="Times New Roman"/>
                          <a:cs typeface="Times New Roman"/>
                          <a:sym typeface="Times New Roman"/>
                        </a:rPr>
                        <a:t>3</a:t>
                      </a:r>
                    </a:p>
                  </a:txBody>
                  <a:tcPr marL="0" marR="0" marT="0" marB="0" anchor="ctr" horzOverflow="overflow">
                    <a:lnL>
                      <a:solidFill>
                        <a:srgbClr val="FF0000"/>
                      </a:solidFill>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Le vote a lieu de manière simultanée. Les participants disposent d’une durée identique pour voter à compter de l’ouverture des opérations de vote indiquée par le président de l’instance</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10"/>
                  </a:ext>
                </a:extLst>
              </a:tr>
              <a:tr h="247323">
                <a:tc vMerge="1">
                  <a:txBody>
                    <a:bodyPr/>
                    <a:lstStyle/>
                    <a:p>
                      <a:endParaRPr lang="fr-FR"/>
                    </a:p>
                  </a:txBody>
                  <a:tcPr/>
                </a:tc>
                <a:tc>
                  <a:txBody>
                    <a:bodyPr/>
                    <a:lstStyle/>
                    <a:p>
                      <a:pPr algn="ctr">
                        <a:defRPr sz="1800"/>
                      </a:pPr>
                      <a:r>
                        <a:rPr sz="1400">
                          <a:latin typeface="Times New Roman"/>
                          <a:ea typeface="Times New Roman"/>
                          <a:cs typeface="Times New Roman"/>
                          <a:sym typeface="Times New Roman"/>
                        </a:rPr>
                        <a:t>4</a:t>
                      </a:r>
                    </a:p>
                  </a:txBody>
                  <a:tcPr marL="0" marR="0" marT="0" marB="0" anchor="ctr" horzOverflow="overflow">
                    <a:lnL>
                      <a:solidFill>
                        <a:srgbClr val="FF0000"/>
                      </a:solidFill>
                    </a:lnL>
                    <a:lnR>
                      <a:solidFill>
                        <a:srgbClr val="FF0000"/>
                      </a:solidFill>
                    </a:lnR>
                    <a:lnT>
                      <a:solidFill>
                        <a:srgbClr val="FF0000"/>
                      </a:solidFill>
                    </a:lnT>
                    <a:lnB w="12700">
                      <a:miter lim="400000"/>
                    </a:lnB>
                    <a:noFill/>
                  </a:tcPr>
                </a:tc>
                <a:tc>
                  <a:txBody>
                    <a:bodyPr/>
                    <a:lstStyle/>
                    <a:p>
                      <a:pPr algn="just">
                        <a:defRPr sz="1800"/>
                      </a:pPr>
                      <a:r>
                        <a:rPr sz="1400">
                          <a:latin typeface="Times New Roman"/>
                          <a:ea typeface="Times New Roman"/>
                          <a:cs typeface="Times New Roman"/>
                          <a:sym typeface="Times New Roman"/>
                        </a:rPr>
                        <a:t>Au terme du délai fixé pour l’expression des votes, le président de l’instance en adresse les résultats à l’ensemble de ses membres</a:t>
                      </a:r>
                    </a:p>
                  </a:txBody>
                  <a:tcPr marL="0" marR="0" marT="0" marB="0" horzOverflow="overflow">
                    <a:lnL>
                      <a:solidFill>
                        <a:srgbClr val="FF0000"/>
                      </a:solidFill>
                    </a:lnL>
                    <a:lnR w="12700">
                      <a:miter lim="400000"/>
                    </a:lnR>
                    <a:lnT>
                      <a:solidFill>
                        <a:srgbClr val="FF0000"/>
                      </a:solidFill>
                    </a:lnT>
                    <a:lnB w="12700">
                      <a:miter lim="400000"/>
                    </a:lnB>
                    <a:noFill/>
                  </a:tcPr>
                </a:tc>
                <a:extLst>
                  <a:ext uri="{0D108BD9-81ED-4DB2-BD59-A6C34878D82A}">
                    <a16:rowId xmlns:a16="http://schemas.microsoft.com/office/drawing/2014/main" val="10011"/>
                  </a:ext>
                </a:extLst>
              </a:tr>
            </a:tbl>
          </a:graphicData>
        </a:graphic>
      </p:graphicFrame>
      <p:sp>
        <p:nvSpPr>
          <p:cNvPr id="140" name="Rectangle 7"/>
          <p:cNvSpPr txBox="1"/>
          <p:nvPr/>
        </p:nvSpPr>
        <p:spPr>
          <a:xfrm>
            <a:off x="2530712" y="836712"/>
            <a:ext cx="5386233" cy="1099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solidFill>
                  <a:srgbClr val="222222"/>
                </a:solidFill>
                <a:latin typeface="Times New Roman"/>
                <a:ea typeface="Times New Roman"/>
                <a:cs typeface="Times New Roman"/>
                <a:sym typeface="Times New Roman"/>
              </a:defRPr>
            </a:lvl1pPr>
          </a:lstStyle>
          <a:p>
            <a:r>
              <a:t>Le recours à la messagerie instantanée est autorisé pour l’ensemble des réunions des IRP régies par les dispositions du code du travail, après information de leurs membres, en cas d’impossibilité de recourir à la visioconférence ou à la conférence téléphonique ou lorsqu’un accord d’entreprise le prévoit</a:t>
            </a:r>
          </a:p>
        </p:txBody>
      </p:sp>
      <p:pic>
        <p:nvPicPr>
          <p:cNvPr id="141" name="Image 8" descr="Image 8"/>
          <p:cNvPicPr>
            <a:picLocks noChangeAspect="1"/>
          </p:cNvPicPr>
          <p:nvPr/>
        </p:nvPicPr>
        <p:blipFill>
          <a:blip r:embed="rId2"/>
          <a:stretch>
            <a:fillRect/>
          </a:stretch>
        </p:blipFill>
        <p:spPr>
          <a:xfrm>
            <a:off x="1327324" y="1058999"/>
            <a:ext cx="495403" cy="724980"/>
          </a:xfrm>
          <a:prstGeom prst="rect">
            <a:avLst/>
          </a:prstGeom>
          <a:ln w="12700">
            <a:miter lim="400000"/>
          </a:ln>
        </p:spPr>
      </p:pic>
      <p:sp>
        <p:nvSpPr>
          <p:cNvPr id="142" name="ZoneTexte 9"/>
          <p:cNvSpPr txBox="1"/>
          <p:nvPr/>
        </p:nvSpPr>
        <p:spPr>
          <a:xfrm>
            <a:off x="1187624" y="1688221"/>
            <a:ext cx="774803"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Principe</a:t>
            </a:r>
          </a:p>
        </p:txBody>
      </p:sp>
      <p:sp>
        <p:nvSpPr>
          <p:cNvPr id="144" name="Connecteur droit avec flèche 10"/>
          <p:cNvSpPr/>
          <p:nvPr/>
        </p:nvSpPr>
        <p:spPr>
          <a:xfrm>
            <a:off x="1822726" y="1412365"/>
            <a:ext cx="707987" cy="675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ZoneTexte 7"/>
          <p:cNvSpPr txBox="1">
            <a:spLocks noGrp="1"/>
          </p:cNvSpPr>
          <p:nvPr>
            <p:ph type="sldNum" sz="quarter" idx="2"/>
          </p:nvPr>
        </p:nvSpPr>
        <p:spPr>
          <a:xfrm>
            <a:off x="54069" y="6453335"/>
            <a:ext cx="344126"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
        <p:nvSpPr>
          <p:cNvPr id="147" name="Rectangle 35"/>
          <p:cNvSpPr/>
          <p:nvPr/>
        </p:nvSpPr>
        <p:spPr>
          <a:xfrm>
            <a:off x="8718257" y="0"/>
            <a:ext cx="425743" cy="421392"/>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400" b="1">
                <a:solidFill>
                  <a:srgbClr val="FFFFFF"/>
                </a:solidFill>
                <a:latin typeface="Times New Roman"/>
                <a:ea typeface="Times New Roman"/>
                <a:cs typeface="Times New Roman"/>
                <a:sym typeface="Times New Roman"/>
              </a:defRPr>
            </a:lvl1pPr>
          </a:lstStyle>
          <a:p>
            <a:r>
              <a:t>4</a:t>
            </a:r>
          </a:p>
        </p:txBody>
      </p:sp>
      <p:sp>
        <p:nvSpPr>
          <p:cNvPr id="148" name="Rectangle 1"/>
          <p:cNvSpPr/>
          <p:nvPr/>
        </p:nvSpPr>
        <p:spPr>
          <a:xfrm>
            <a:off x="-1" y="0"/>
            <a:ext cx="7992890" cy="34842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b="1">
                <a:solidFill>
                  <a:srgbClr val="FFFFFF"/>
                </a:solidFill>
                <a:latin typeface="Times New Roman"/>
                <a:ea typeface="Times New Roman"/>
                <a:cs typeface="Times New Roman"/>
                <a:sym typeface="Times New Roman"/>
              </a:defRPr>
            </a:lvl1pPr>
          </a:lstStyle>
          <a:p>
            <a:r>
              <a:t>MODALITÉS DE CONCLUSION D’UN ACCORD COLLECTIF A DISTANCE</a:t>
            </a:r>
          </a:p>
        </p:txBody>
      </p:sp>
      <p:sp>
        <p:nvSpPr>
          <p:cNvPr id="149" name="Rectangle 3"/>
          <p:cNvSpPr txBox="1"/>
          <p:nvPr/>
        </p:nvSpPr>
        <p:spPr>
          <a:xfrm>
            <a:off x="1475655" y="1271999"/>
            <a:ext cx="6192690"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b="1">
                <a:latin typeface="Times New Roman"/>
                <a:ea typeface="Times New Roman"/>
                <a:cs typeface="Times New Roman"/>
                <a:sym typeface="Times New Roman"/>
              </a:defRPr>
            </a:lvl1pPr>
          </a:lstStyle>
          <a:p>
            <a:r>
              <a:rPr dirty="0"/>
              <a:t>Dans </a:t>
            </a:r>
            <a:r>
              <a:rPr dirty="0" err="1"/>
              <a:t>sa</a:t>
            </a:r>
            <a:r>
              <a:rPr dirty="0"/>
              <a:t> note Questions / </a:t>
            </a:r>
            <a:r>
              <a:rPr dirty="0" err="1"/>
              <a:t>Réponses</a:t>
            </a:r>
            <a:r>
              <a:rPr dirty="0"/>
              <a:t> COVID 19, le </a:t>
            </a:r>
            <a:r>
              <a:rPr dirty="0" err="1"/>
              <a:t>Ministère</a:t>
            </a:r>
            <a:r>
              <a:rPr dirty="0"/>
              <a:t> du Travail a </a:t>
            </a:r>
            <a:r>
              <a:rPr dirty="0" err="1"/>
              <a:t>précisé</a:t>
            </a:r>
            <a:r>
              <a:rPr dirty="0"/>
              <a:t> les </a:t>
            </a:r>
            <a:r>
              <a:rPr dirty="0" err="1"/>
              <a:t>modalités</a:t>
            </a:r>
            <a:r>
              <a:rPr dirty="0"/>
              <a:t> </a:t>
            </a:r>
            <a:r>
              <a:rPr dirty="0" err="1"/>
              <a:t>d’organisation</a:t>
            </a:r>
            <a:r>
              <a:rPr dirty="0"/>
              <a:t> des </a:t>
            </a:r>
            <a:r>
              <a:rPr dirty="0" err="1"/>
              <a:t>négociations</a:t>
            </a:r>
            <a:r>
              <a:rPr dirty="0"/>
              <a:t> </a:t>
            </a:r>
            <a:r>
              <a:rPr dirty="0" err="1"/>
              <a:t>d’accord</a:t>
            </a:r>
            <a:r>
              <a:rPr dirty="0"/>
              <a:t> </a:t>
            </a:r>
            <a:r>
              <a:rPr dirty="0" err="1"/>
              <a:t>collectif</a:t>
            </a:r>
            <a:r>
              <a:rPr dirty="0"/>
              <a:t> à distance </a:t>
            </a:r>
            <a:endParaRPr lang="fr-FR" dirty="0"/>
          </a:p>
          <a:p>
            <a:r>
              <a:rPr lang="fr-FR" dirty="0">
                <a:hlinkClick r:id="rId2"/>
              </a:rPr>
              <a:t>https://travail-emploi.gouv.fr/le-ministere-en-action/coronavirus-covid-19/questions-reponses-par-theme/article/dialogue-social</a:t>
            </a:r>
            <a:endParaRPr lang="fr-FR" dirty="0"/>
          </a:p>
          <a:p>
            <a:endParaRPr dirty="0"/>
          </a:p>
        </p:txBody>
      </p:sp>
      <p:sp>
        <p:nvSpPr>
          <p:cNvPr id="150" name="Rectangle 5"/>
          <p:cNvSpPr txBox="1"/>
          <p:nvPr/>
        </p:nvSpPr>
        <p:spPr>
          <a:xfrm>
            <a:off x="575555" y="3530675"/>
            <a:ext cx="7992890" cy="1912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Toutes les parties légalement prenantes à la négociation d’un accord collectif doivent conformément au droit commun être convoquées pour participer à une réunion de négociation sous peine de nullité de l’accord.</a:t>
            </a:r>
          </a:p>
          <a:p>
            <a:pPr algn="just">
              <a:defRPr sz="1400" b="1">
                <a:latin typeface="Times New Roman"/>
                <a:ea typeface="Times New Roman"/>
                <a:cs typeface="Times New Roman"/>
                <a:sym typeface="Times New Roman"/>
              </a:defRPr>
            </a:pPr>
            <a:endParaRPr/>
          </a:p>
          <a:p>
            <a:pPr algn="just">
              <a:defRPr sz="1400" b="1">
                <a:latin typeface="Times New Roman"/>
                <a:ea typeface="Times New Roman"/>
                <a:cs typeface="Times New Roman"/>
                <a:sym typeface="Times New Roman"/>
              </a:defRPr>
            </a:pPr>
            <a:endParaRPr/>
          </a:p>
          <a:p>
            <a:pPr algn="just">
              <a:defRPr sz="1400" b="1">
                <a:latin typeface="Times New Roman"/>
                <a:ea typeface="Times New Roman"/>
                <a:cs typeface="Times New Roman"/>
                <a:sym typeface="Times New Roman"/>
              </a:defRPr>
            </a:pPr>
            <a:r>
              <a:t>Particularité de la période d’urgence sanitaire, la négociation peut se tenir à distance par visioconférence ou, à défaut, par audioconférence et à défaut par messagerie instantanée si l’employeur ne peut avoir recours aux moyens précédents pour autant que les conditions dans lesquelles elle se déroule permettent de respecter le principe de loyauté de la négociation </a:t>
            </a:r>
          </a:p>
        </p:txBody>
      </p:sp>
      <p:sp>
        <p:nvSpPr>
          <p:cNvPr id="151" name="Rectangle 6"/>
          <p:cNvSpPr/>
          <p:nvPr/>
        </p:nvSpPr>
        <p:spPr>
          <a:xfrm>
            <a:off x="0" y="2708919"/>
            <a:ext cx="4788026" cy="311409"/>
          </a:xfrm>
          <a:prstGeom prst="rect">
            <a:avLst/>
          </a:prstGeom>
          <a:solidFill>
            <a:srgbClr val="A6A6A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d’organisation des négociations à distance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ZoneTexte 7"/>
          <p:cNvSpPr txBox="1">
            <a:spLocks noGrp="1"/>
          </p:cNvSpPr>
          <p:nvPr>
            <p:ph type="sldNum" sz="quarter" idx="2"/>
          </p:nvPr>
        </p:nvSpPr>
        <p:spPr>
          <a:xfrm>
            <a:off x="47062" y="6453335"/>
            <a:ext cx="358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
        <p:nvSpPr>
          <p:cNvPr id="154" name="Rectangle 7"/>
          <p:cNvSpPr/>
          <p:nvPr/>
        </p:nvSpPr>
        <p:spPr>
          <a:xfrm>
            <a:off x="2159155" y="1216383"/>
            <a:ext cx="4933127" cy="988481"/>
          </a:xfrm>
          <a:prstGeom prst="rect">
            <a:avLst/>
          </a:prstGeom>
          <a:solidFill>
            <a:srgbClr val="F2F2F2"/>
          </a:solidFill>
          <a:ln w="12700">
            <a:miter lim="400000"/>
          </a:ln>
        </p:spPr>
        <p:txBody>
          <a:bodyPr lIns="45719" rIns="45719" anchor="ctr"/>
          <a:lstStyle/>
          <a:p>
            <a:pPr algn="ctr">
              <a:defRPr>
                <a:solidFill>
                  <a:srgbClr val="FFFFFF"/>
                </a:solidFill>
              </a:defRPr>
            </a:pPr>
            <a:endParaRPr/>
          </a:p>
        </p:txBody>
      </p:sp>
      <p:sp>
        <p:nvSpPr>
          <p:cNvPr id="155" name="Rectangle 1"/>
          <p:cNvSpPr txBox="1"/>
          <p:nvPr/>
        </p:nvSpPr>
        <p:spPr>
          <a:xfrm>
            <a:off x="3419871" y="4246205"/>
            <a:ext cx="4824538" cy="1506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90488" indent="-90488">
              <a:defRPr sz="1400" b="1">
                <a:latin typeface="Times New Roman"/>
                <a:ea typeface="Times New Roman"/>
                <a:cs typeface="Times New Roman"/>
                <a:sym typeface="Times New Roman"/>
              </a:defRPr>
            </a:pPr>
            <a:r>
              <a:t>- soit clairement identifié et qu’elle soit propre au signataire,</a:t>
            </a:r>
          </a:p>
          <a:p>
            <a:pPr marL="90488" indent="-90488">
              <a:defRPr sz="1400" b="1">
                <a:latin typeface="Times New Roman"/>
                <a:ea typeface="Times New Roman"/>
                <a:cs typeface="Times New Roman"/>
                <a:sym typeface="Times New Roman"/>
              </a:defRPr>
            </a:pPr>
            <a:r>
              <a:t>- puisse garder la signature sous son contrôle exclusif ;</a:t>
            </a:r>
          </a:p>
          <a:p>
            <a:pPr marL="90488" indent="-90488">
              <a:defRPr sz="1400" b="1">
                <a:latin typeface="Times New Roman"/>
                <a:ea typeface="Times New Roman"/>
                <a:cs typeface="Times New Roman"/>
                <a:sym typeface="Times New Roman"/>
              </a:defRPr>
            </a:pPr>
            <a:r>
              <a:t>- manifeste son consentement aux obligations qui découlent de cet acte, </a:t>
            </a:r>
          </a:p>
          <a:p>
            <a:pPr marL="90488" indent="-90488">
              <a:defRPr sz="1400" b="1">
                <a:latin typeface="Times New Roman"/>
                <a:ea typeface="Times New Roman"/>
                <a:cs typeface="Times New Roman"/>
                <a:sym typeface="Times New Roman"/>
              </a:defRPr>
            </a:pPr>
            <a:r>
              <a:t>- dispose des pouvoirs d’engagements nécessaires, </a:t>
            </a:r>
          </a:p>
          <a:p>
            <a:pPr marL="90488" indent="-90488">
              <a:defRPr sz="1400" b="1">
                <a:latin typeface="Times New Roman"/>
                <a:ea typeface="Times New Roman"/>
                <a:cs typeface="Times New Roman"/>
                <a:sym typeface="Times New Roman"/>
              </a:defRPr>
            </a:pPr>
            <a:r>
              <a:t>- garantisse avec l’acte auquel elle s’attache un lien tel que toute modification ultérieure de l’acte soit détectable</a:t>
            </a:r>
          </a:p>
        </p:txBody>
      </p:sp>
      <p:sp>
        <p:nvSpPr>
          <p:cNvPr id="156" name="Rectangle 2"/>
          <p:cNvSpPr/>
          <p:nvPr/>
        </p:nvSpPr>
        <p:spPr>
          <a:xfrm>
            <a:off x="-1" y="260647"/>
            <a:ext cx="4860034" cy="311409"/>
          </a:xfrm>
          <a:prstGeom prst="rect">
            <a:avLst/>
          </a:prstGeom>
          <a:solidFill>
            <a:srgbClr val="A6A6A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 signature de l’accord négocié à distance</a:t>
            </a:r>
          </a:p>
        </p:txBody>
      </p:sp>
      <p:sp>
        <p:nvSpPr>
          <p:cNvPr id="157" name="Rectangle 4"/>
          <p:cNvSpPr txBox="1"/>
          <p:nvPr/>
        </p:nvSpPr>
        <p:spPr>
          <a:xfrm>
            <a:off x="2159155" y="1534089"/>
            <a:ext cx="2448273" cy="2870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defRPr sz="1400" b="1">
                <a:latin typeface="Times New Roman"/>
                <a:ea typeface="Times New Roman"/>
                <a:cs typeface="Times New Roman"/>
                <a:sym typeface="Times New Roman"/>
              </a:defRPr>
            </a:lvl1pPr>
          </a:lstStyle>
          <a:p>
            <a:r>
              <a:t>Trois modalités sont possibles</a:t>
            </a:r>
          </a:p>
        </p:txBody>
      </p:sp>
      <p:sp>
        <p:nvSpPr>
          <p:cNvPr id="158" name="Rectangle 5"/>
          <p:cNvSpPr txBox="1"/>
          <p:nvPr/>
        </p:nvSpPr>
        <p:spPr>
          <a:xfrm>
            <a:off x="4860032" y="1318645"/>
            <a:ext cx="2736304"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400" b="1">
                <a:latin typeface="Times New Roman"/>
                <a:ea typeface="Times New Roman"/>
                <a:cs typeface="Times New Roman"/>
                <a:sym typeface="Times New Roman"/>
              </a:defRPr>
            </a:pPr>
            <a:r>
              <a:t>- la signature électronique</a:t>
            </a:r>
            <a:endParaRPr>
              <a:latin typeface="Arial"/>
              <a:ea typeface="Arial"/>
              <a:cs typeface="Arial"/>
              <a:sym typeface="Arial"/>
            </a:endParaRPr>
          </a:p>
          <a:p>
            <a:pPr>
              <a:defRPr sz="1400" b="1">
                <a:latin typeface="Times New Roman"/>
                <a:ea typeface="Times New Roman"/>
                <a:cs typeface="Times New Roman"/>
                <a:sym typeface="Times New Roman"/>
              </a:defRPr>
            </a:pPr>
            <a:r>
              <a:t>- la signature physique</a:t>
            </a:r>
            <a:endParaRPr>
              <a:latin typeface="Arial"/>
              <a:ea typeface="Arial"/>
              <a:cs typeface="Arial"/>
              <a:sym typeface="Arial"/>
            </a:endParaRPr>
          </a:p>
          <a:p>
            <a:pPr>
              <a:defRPr sz="1400" b="1">
                <a:latin typeface="Times New Roman"/>
                <a:ea typeface="Times New Roman"/>
                <a:cs typeface="Times New Roman"/>
                <a:sym typeface="Times New Roman"/>
              </a:defRPr>
            </a:pPr>
            <a:r>
              <a:t>- la délégation de signature</a:t>
            </a:r>
          </a:p>
        </p:txBody>
      </p:sp>
      <p:sp>
        <p:nvSpPr>
          <p:cNvPr id="159" name="Accolade ouvrante 6"/>
          <p:cNvSpPr/>
          <p:nvPr/>
        </p:nvSpPr>
        <p:spPr>
          <a:xfrm>
            <a:off x="4607426" y="1345414"/>
            <a:ext cx="389299" cy="71189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159"/>
                  <a:pt x="10800" y="20616"/>
                </a:cubicBezTo>
                <a:lnTo>
                  <a:pt x="10800" y="11784"/>
                </a:lnTo>
                <a:cubicBezTo>
                  <a:pt x="10800" y="11241"/>
                  <a:pt x="5965" y="10800"/>
                  <a:pt x="0" y="10800"/>
                </a:cubicBezTo>
                <a:cubicBezTo>
                  <a:pt x="5965" y="10800"/>
                  <a:pt x="10800" y="10359"/>
                  <a:pt x="10800" y="9816"/>
                </a:cubicBezTo>
                <a:lnTo>
                  <a:pt x="10800" y="984"/>
                </a:lnTo>
                <a:cubicBezTo>
                  <a:pt x="10800" y="441"/>
                  <a:pt x="15635" y="0"/>
                  <a:pt x="21600" y="0"/>
                </a:cubicBezTo>
              </a:path>
            </a:pathLst>
          </a:custGeom>
          <a:ln w="19050">
            <a:solidFill>
              <a:srgbClr val="FF0000"/>
            </a:solidFill>
          </a:ln>
        </p:spPr>
        <p:txBody>
          <a:bodyPr lIns="45719" rIns="45719" anchor="ctr"/>
          <a:lstStyle/>
          <a:p>
            <a:pPr algn="ctr"/>
            <a:endParaRPr/>
          </a:p>
        </p:txBody>
      </p:sp>
      <p:grpSp>
        <p:nvGrpSpPr>
          <p:cNvPr id="166" name="Diagramme 9"/>
          <p:cNvGrpSpPr/>
          <p:nvPr/>
        </p:nvGrpSpPr>
        <p:grpSpPr>
          <a:xfrm>
            <a:off x="108394" y="2815330"/>
            <a:ext cx="2880170" cy="738501"/>
            <a:chOff x="0" y="0"/>
            <a:chExt cx="2880168" cy="738499"/>
          </a:xfrm>
        </p:grpSpPr>
        <p:grpSp>
          <p:nvGrpSpPr>
            <p:cNvPr id="162" name="Groupe"/>
            <p:cNvGrpSpPr/>
            <p:nvPr/>
          </p:nvGrpSpPr>
          <p:grpSpPr>
            <a:xfrm>
              <a:off x="0" y="0"/>
              <a:ext cx="1218543" cy="738500"/>
              <a:chOff x="0" y="0"/>
              <a:chExt cx="1218542" cy="738499"/>
            </a:xfrm>
          </p:grpSpPr>
          <p:sp>
            <p:nvSpPr>
              <p:cNvPr id="160" name="Chevron"/>
              <p:cNvSpPr/>
              <p:nvPr/>
            </p:nvSpPr>
            <p:spPr>
              <a:xfrm>
                <a:off x="0" y="0"/>
                <a:ext cx="1218543" cy="738500"/>
              </a:xfrm>
              <a:prstGeom prst="chevron">
                <a:avLst>
                  <a:gd name="adj" fmla="val 50000"/>
                </a:avLst>
              </a:prstGeom>
              <a:solidFill>
                <a:srgbClr val="558ED5"/>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a:solidFill>
                      <a:srgbClr val="FFFFFF"/>
                    </a:solidFill>
                  </a:defRPr>
                </a:pPr>
                <a:endParaRPr/>
              </a:p>
            </p:txBody>
          </p:sp>
          <p:sp>
            <p:nvSpPr>
              <p:cNvPr id="161" name="1"/>
              <p:cNvSpPr txBox="1"/>
              <p:nvPr/>
            </p:nvSpPr>
            <p:spPr>
              <a:xfrm>
                <a:off x="369249" y="252757"/>
                <a:ext cx="480044" cy="232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solidFill>
                      <a:srgbClr val="FFFFFF"/>
                    </a:solidFill>
                    <a:latin typeface="Times New Roman"/>
                    <a:ea typeface="Times New Roman"/>
                    <a:cs typeface="Times New Roman"/>
                    <a:sym typeface="Times New Roman"/>
                  </a:defRPr>
                </a:lvl1pPr>
              </a:lstStyle>
              <a:p>
                <a:r>
                  <a:t>   1</a:t>
                </a:r>
              </a:p>
            </p:txBody>
          </p:sp>
        </p:grpSp>
        <p:grpSp>
          <p:nvGrpSpPr>
            <p:cNvPr id="165" name="Groupe"/>
            <p:cNvGrpSpPr/>
            <p:nvPr/>
          </p:nvGrpSpPr>
          <p:grpSpPr>
            <a:xfrm>
              <a:off x="1033918" y="0"/>
              <a:ext cx="1846251" cy="738500"/>
              <a:chOff x="0" y="0"/>
              <a:chExt cx="1846249" cy="738499"/>
            </a:xfrm>
          </p:grpSpPr>
          <p:sp>
            <p:nvSpPr>
              <p:cNvPr id="163" name="Chevron"/>
              <p:cNvSpPr/>
              <p:nvPr/>
            </p:nvSpPr>
            <p:spPr>
              <a:xfrm>
                <a:off x="0" y="0"/>
                <a:ext cx="1846250" cy="738500"/>
              </a:xfrm>
              <a:prstGeom prst="chevron">
                <a:avLst>
                  <a:gd name="adj" fmla="val 50000"/>
                </a:avLst>
              </a:prstGeom>
              <a:solidFill>
                <a:srgbClr val="D1E6FF"/>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sz="1400">
                    <a:solidFill>
                      <a:srgbClr val="FFFFFF"/>
                    </a:solidFill>
                    <a:latin typeface="Times New Roman"/>
                    <a:ea typeface="Times New Roman"/>
                    <a:cs typeface="Times New Roman"/>
                    <a:sym typeface="Times New Roman"/>
                  </a:defRPr>
                </a:pPr>
                <a:endParaRPr/>
              </a:p>
            </p:txBody>
          </p:sp>
          <p:sp>
            <p:nvSpPr>
              <p:cNvPr id="164" name="La signature électronique"/>
              <p:cNvSpPr txBox="1"/>
              <p:nvPr/>
            </p:nvSpPr>
            <p:spPr>
              <a:xfrm>
                <a:off x="369250" y="160939"/>
                <a:ext cx="1107751" cy="4166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latin typeface="Times New Roman"/>
                    <a:ea typeface="Times New Roman"/>
                    <a:cs typeface="Times New Roman"/>
                    <a:sym typeface="Times New Roman"/>
                  </a:defRPr>
                </a:lvl1pPr>
              </a:lstStyle>
              <a:p>
                <a:r>
                  <a:t>La signature électronique</a:t>
                </a:r>
              </a:p>
            </p:txBody>
          </p:sp>
        </p:grpSp>
      </p:grpSp>
      <p:sp>
        <p:nvSpPr>
          <p:cNvPr id="167" name="Rectangle 10"/>
          <p:cNvSpPr txBox="1"/>
          <p:nvPr/>
        </p:nvSpPr>
        <p:spPr>
          <a:xfrm>
            <a:off x="467543" y="4677092"/>
            <a:ext cx="2664298" cy="738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a:t>Elle </a:t>
            </a:r>
            <a:r>
              <a:rPr dirty="0" err="1"/>
              <a:t>doit</a:t>
            </a:r>
            <a:r>
              <a:rPr dirty="0"/>
              <a:t> respecter les conditions fixées par </a:t>
            </a:r>
            <a:r>
              <a:rPr dirty="0" err="1"/>
              <a:t>l’article</a:t>
            </a:r>
            <a:r>
              <a:rPr dirty="0"/>
              <a:t> 13</a:t>
            </a:r>
            <a:r>
              <a:rPr lang="fr-FR" dirty="0"/>
              <a:t>6</a:t>
            </a:r>
            <a:r>
              <a:rPr dirty="0"/>
              <a:t>7 du code civil qui dispose que </a:t>
            </a:r>
            <a:r>
              <a:rPr dirty="0" err="1"/>
              <a:t>l’auteur</a:t>
            </a:r>
            <a:endParaRPr dirty="0"/>
          </a:p>
        </p:txBody>
      </p:sp>
      <p:sp>
        <p:nvSpPr>
          <p:cNvPr id="168" name="Accolade ouvrante 11"/>
          <p:cNvSpPr/>
          <p:nvPr/>
        </p:nvSpPr>
        <p:spPr>
          <a:xfrm>
            <a:off x="3188641" y="4221088"/>
            <a:ext cx="389300" cy="162555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07"/>
                  <a:pt x="10800" y="21169"/>
                </a:cubicBezTo>
                <a:lnTo>
                  <a:pt x="10800" y="11231"/>
                </a:lnTo>
                <a:cubicBezTo>
                  <a:pt x="10800" y="10993"/>
                  <a:pt x="5965" y="10800"/>
                  <a:pt x="0" y="10800"/>
                </a:cubicBezTo>
                <a:cubicBezTo>
                  <a:pt x="5965" y="10800"/>
                  <a:pt x="10800" y="10607"/>
                  <a:pt x="10800" y="10369"/>
                </a:cubicBezTo>
                <a:lnTo>
                  <a:pt x="10800" y="431"/>
                </a:lnTo>
                <a:cubicBezTo>
                  <a:pt x="10800" y="193"/>
                  <a:pt x="15635" y="0"/>
                  <a:pt x="21600" y="0"/>
                </a:cubicBezTo>
              </a:path>
            </a:pathLst>
          </a:custGeom>
          <a:ln w="19050">
            <a:solidFill>
              <a:srgbClr val="FF0000"/>
            </a:solidFill>
          </a:ln>
        </p:spPr>
        <p:txBody>
          <a:bodyPr lIns="45719" rIns="45719" anchor="ctr"/>
          <a:lstStyle/>
          <a:p>
            <a:pPr algn="ct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ZoneTexte 7"/>
          <p:cNvSpPr txBox="1">
            <a:spLocks noGrp="1"/>
          </p:cNvSpPr>
          <p:nvPr>
            <p:ph type="sldNum" sz="quarter" idx="2"/>
          </p:nvPr>
        </p:nvSpPr>
        <p:spPr>
          <a:xfrm>
            <a:off x="47062" y="6453335"/>
            <a:ext cx="358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171" name="Rectangle 1"/>
          <p:cNvSpPr/>
          <p:nvPr/>
        </p:nvSpPr>
        <p:spPr>
          <a:xfrm>
            <a:off x="2401801" y="5824473"/>
            <a:ext cx="5688634" cy="693488"/>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Il est préférable que les signatures de l’ensemble des parties figurent sur le même exemplaire. Si cela n’est pas possible, l’accord ainsi signé sera constitué de l’ensemble des exemplaires signés par chaque partie</a:t>
            </a:r>
          </a:p>
        </p:txBody>
      </p:sp>
      <p:grpSp>
        <p:nvGrpSpPr>
          <p:cNvPr id="178" name="Diagramme 3"/>
          <p:cNvGrpSpPr/>
          <p:nvPr/>
        </p:nvGrpSpPr>
        <p:grpSpPr>
          <a:xfrm>
            <a:off x="180402" y="459620"/>
            <a:ext cx="2880170" cy="738500"/>
            <a:chOff x="0" y="0"/>
            <a:chExt cx="2880168" cy="738499"/>
          </a:xfrm>
        </p:grpSpPr>
        <p:grpSp>
          <p:nvGrpSpPr>
            <p:cNvPr id="174" name="Groupe"/>
            <p:cNvGrpSpPr/>
            <p:nvPr/>
          </p:nvGrpSpPr>
          <p:grpSpPr>
            <a:xfrm>
              <a:off x="0" y="0"/>
              <a:ext cx="1218543" cy="738500"/>
              <a:chOff x="0" y="0"/>
              <a:chExt cx="1218542" cy="738499"/>
            </a:xfrm>
          </p:grpSpPr>
          <p:sp>
            <p:nvSpPr>
              <p:cNvPr id="172" name="Chevron"/>
              <p:cNvSpPr/>
              <p:nvPr/>
            </p:nvSpPr>
            <p:spPr>
              <a:xfrm>
                <a:off x="0" y="0"/>
                <a:ext cx="1218543" cy="738500"/>
              </a:xfrm>
              <a:prstGeom prst="chevron">
                <a:avLst>
                  <a:gd name="adj" fmla="val 50000"/>
                </a:avLst>
              </a:prstGeom>
              <a:solidFill>
                <a:srgbClr val="558ED5"/>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a:solidFill>
                      <a:srgbClr val="FFFFFF"/>
                    </a:solidFill>
                  </a:defRPr>
                </a:pPr>
                <a:endParaRPr/>
              </a:p>
            </p:txBody>
          </p:sp>
          <p:sp>
            <p:nvSpPr>
              <p:cNvPr id="173" name="2"/>
              <p:cNvSpPr txBox="1"/>
              <p:nvPr/>
            </p:nvSpPr>
            <p:spPr>
              <a:xfrm>
                <a:off x="369249" y="252757"/>
                <a:ext cx="480044" cy="232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solidFill>
                      <a:srgbClr val="FFFFFF"/>
                    </a:solidFill>
                    <a:latin typeface="Times New Roman"/>
                    <a:ea typeface="Times New Roman"/>
                    <a:cs typeface="Times New Roman"/>
                    <a:sym typeface="Times New Roman"/>
                  </a:defRPr>
                </a:lvl1pPr>
              </a:lstStyle>
              <a:p>
                <a:r>
                  <a:t>   2</a:t>
                </a:r>
              </a:p>
            </p:txBody>
          </p:sp>
        </p:grpSp>
        <p:grpSp>
          <p:nvGrpSpPr>
            <p:cNvPr id="177" name="Groupe"/>
            <p:cNvGrpSpPr/>
            <p:nvPr/>
          </p:nvGrpSpPr>
          <p:grpSpPr>
            <a:xfrm>
              <a:off x="1033918" y="0"/>
              <a:ext cx="1846251" cy="738500"/>
              <a:chOff x="0" y="0"/>
              <a:chExt cx="1846249" cy="738499"/>
            </a:xfrm>
          </p:grpSpPr>
          <p:sp>
            <p:nvSpPr>
              <p:cNvPr id="175" name="Chevron"/>
              <p:cNvSpPr/>
              <p:nvPr/>
            </p:nvSpPr>
            <p:spPr>
              <a:xfrm>
                <a:off x="0" y="0"/>
                <a:ext cx="1846250" cy="738500"/>
              </a:xfrm>
              <a:prstGeom prst="chevron">
                <a:avLst>
                  <a:gd name="adj" fmla="val 50000"/>
                </a:avLst>
              </a:prstGeom>
              <a:solidFill>
                <a:srgbClr val="D1E6FF"/>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sz="1400">
                    <a:solidFill>
                      <a:srgbClr val="FFFFFF"/>
                    </a:solidFill>
                    <a:latin typeface="Times New Roman"/>
                    <a:ea typeface="Times New Roman"/>
                    <a:cs typeface="Times New Roman"/>
                    <a:sym typeface="Times New Roman"/>
                  </a:defRPr>
                </a:pPr>
                <a:endParaRPr/>
              </a:p>
            </p:txBody>
          </p:sp>
          <p:sp>
            <p:nvSpPr>
              <p:cNvPr id="176" name="La signature en main propre"/>
              <p:cNvSpPr txBox="1"/>
              <p:nvPr/>
            </p:nvSpPr>
            <p:spPr>
              <a:xfrm>
                <a:off x="369250" y="69122"/>
                <a:ext cx="1107751" cy="6002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latin typeface="Times New Roman"/>
                    <a:ea typeface="Times New Roman"/>
                    <a:cs typeface="Times New Roman"/>
                    <a:sym typeface="Times New Roman"/>
                  </a:defRPr>
                </a:lvl1pPr>
              </a:lstStyle>
              <a:p>
                <a:r>
                  <a:t>La signature en main propre</a:t>
                </a:r>
              </a:p>
            </p:txBody>
          </p:sp>
        </p:grpSp>
      </p:grpSp>
      <p:sp>
        <p:nvSpPr>
          <p:cNvPr id="179" name="Rectangle 4"/>
          <p:cNvSpPr txBox="1"/>
          <p:nvPr/>
        </p:nvSpPr>
        <p:spPr>
          <a:xfrm>
            <a:off x="827583" y="1484783"/>
            <a:ext cx="7488834" cy="490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L’ensemble des parties à la négociation peuvent toujours, et conforment au droit commun et selon les modalités habituelles à l’entreprise, continuer à signer manuellement le projet d’accord</a:t>
            </a:r>
          </a:p>
        </p:txBody>
      </p:sp>
      <p:sp>
        <p:nvSpPr>
          <p:cNvPr id="180" name="Rectangle 5"/>
          <p:cNvSpPr txBox="1"/>
          <p:nvPr/>
        </p:nvSpPr>
        <p:spPr>
          <a:xfrm>
            <a:off x="1457907" y="2303873"/>
            <a:ext cx="6228186"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Ainsi, du fait des circonstances exceptionnelles liées à l’épidémie de COVID-19, il est possible d’envoyer le projet soumis à signature à l’ensemble des parties à la négociation afin que chacune le signe manuellement</a:t>
            </a:r>
          </a:p>
        </p:txBody>
      </p:sp>
      <p:sp>
        <p:nvSpPr>
          <p:cNvPr id="181" name="Rectangle 6"/>
          <p:cNvSpPr/>
          <p:nvPr/>
        </p:nvSpPr>
        <p:spPr>
          <a:xfrm>
            <a:off x="251520" y="3844785"/>
            <a:ext cx="4211960" cy="1303088"/>
          </a:xfrm>
          <a:prstGeom prst="rect">
            <a:avLst/>
          </a:prstGeom>
          <a:solidFill>
            <a:srgbClr val="D9D9D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Si les signataires disposent de moyens d’impression : ils impriment le projet, le paraphent et le signent manuellement puis le numérisent (</a:t>
            </a:r>
            <a:r>
              <a:rPr i="1"/>
              <a:t>ou prennent en photo chaque page avec leur téléphone en s’assurant que le document soit lisible</a:t>
            </a:r>
            <a:r>
              <a:t>) et renvoient le document signé ainsi numérisé par voie électronique</a:t>
            </a:r>
          </a:p>
        </p:txBody>
      </p:sp>
      <p:sp>
        <p:nvSpPr>
          <p:cNvPr id="182" name="Rectangle 7"/>
          <p:cNvSpPr/>
          <p:nvPr/>
        </p:nvSpPr>
        <p:spPr>
          <a:xfrm>
            <a:off x="4680520" y="3844785"/>
            <a:ext cx="4211961" cy="1506288"/>
          </a:xfrm>
          <a:prstGeom prst="rect">
            <a:avLst/>
          </a:prstGeom>
          <a:solidFill>
            <a:srgbClr val="D9D9D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S’ils ne disposent pas de moyens d’impression : un exemplaire du projet d’accord soumis à signature à chaque partie à la négociation peut être envoyé par courrier ou porteur. Une fois l’exemplaire reçu, chaque signataire peut signer et parapher puis numériser (</a:t>
            </a:r>
            <a:r>
              <a:rPr i="1"/>
              <a:t>ou prendre en photo</a:t>
            </a:r>
            <a:r>
              <a:t>) le document et le renvoyer par voie électronique</a:t>
            </a:r>
          </a:p>
        </p:txBody>
      </p:sp>
      <p:cxnSp>
        <p:nvCxnSpPr>
          <p:cNvPr id="183" name="Connecteur droit avec flèche 8"/>
          <p:cNvCxnSpPr>
            <a:stCxn id="180" idx="0"/>
            <a:endCxn id="181" idx="0"/>
          </p:cNvCxnSpPr>
          <p:nvPr/>
        </p:nvCxnSpPr>
        <p:spPr>
          <a:xfrm flipH="1">
            <a:off x="2357499" y="2650617"/>
            <a:ext cx="2214501" cy="1845713"/>
          </a:xfrm>
          <a:prstGeom prst="straightConnector1">
            <a:avLst/>
          </a:prstGeom>
          <a:ln w="19050">
            <a:solidFill>
              <a:srgbClr val="FF0000"/>
            </a:solidFill>
            <a:tailEnd type="triangle"/>
          </a:ln>
        </p:spPr>
      </p:cxnSp>
      <p:cxnSp>
        <p:nvCxnSpPr>
          <p:cNvPr id="184" name="Connecteur droit avec flèche 11"/>
          <p:cNvCxnSpPr>
            <a:stCxn id="180" idx="0"/>
            <a:endCxn id="182" idx="0"/>
          </p:cNvCxnSpPr>
          <p:nvPr/>
        </p:nvCxnSpPr>
        <p:spPr>
          <a:xfrm>
            <a:off x="4572000" y="2650617"/>
            <a:ext cx="2214501" cy="1947313"/>
          </a:xfrm>
          <a:prstGeom prst="straightConnector1">
            <a:avLst/>
          </a:prstGeom>
          <a:ln w="19050">
            <a:solidFill>
              <a:srgbClr val="FF0000"/>
            </a:solidFill>
            <a:tailEnd type="triangle"/>
          </a:ln>
        </p:spPr>
      </p:cxnSp>
      <p:pic>
        <p:nvPicPr>
          <p:cNvPr id="185" name="Image 14" descr="Image 14"/>
          <p:cNvPicPr>
            <a:picLocks noChangeAspect="1"/>
          </p:cNvPicPr>
          <p:nvPr/>
        </p:nvPicPr>
        <p:blipFill>
          <a:blip r:embed="rId2"/>
          <a:stretch>
            <a:fillRect/>
          </a:stretch>
        </p:blipFill>
        <p:spPr>
          <a:xfrm>
            <a:off x="962505" y="5824473"/>
            <a:ext cx="495403" cy="724980"/>
          </a:xfrm>
          <a:prstGeom prst="rect">
            <a:avLst/>
          </a:prstGeom>
          <a:ln w="12700">
            <a:miter lim="400000"/>
          </a:ln>
        </p:spPr>
      </p:pic>
      <p:sp>
        <p:nvSpPr>
          <p:cNvPr id="186" name="ZoneTexte 15"/>
          <p:cNvSpPr txBox="1"/>
          <p:nvPr/>
        </p:nvSpPr>
        <p:spPr>
          <a:xfrm>
            <a:off x="773195" y="6455959"/>
            <a:ext cx="874024"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Remarque</a:t>
            </a:r>
          </a:p>
        </p:txBody>
      </p:sp>
      <p:sp>
        <p:nvSpPr>
          <p:cNvPr id="188" name="Connecteur droit avec flèche 16"/>
          <p:cNvSpPr/>
          <p:nvPr/>
        </p:nvSpPr>
        <p:spPr>
          <a:xfrm>
            <a:off x="1457907" y="6182313"/>
            <a:ext cx="943895" cy="368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ZoneTexte 7"/>
          <p:cNvSpPr txBox="1">
            <a:spLocks noGrp="1"/>
          </p:cNvSpPr>
          <p:nvPr>
            <p:ph type="sldNum" sz="quarter" idx="2"/>
          </p:nvPr>
        </p:nvSpPr>
        <p:spPr>
          <a:xfrm>
            <a:off x="47062" y="6453335"/>
            <a:ext cx="358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grpSp>
        <p:nvGrpSpPr>
          <p:cNvPr id="197" name="Diagramme 3"/>
          <p:cNvGrpSpPr/>
          <p:nvPr/>
        </p:nvGrpSpPr>
        <p:grpSpPr>
          <a:xfrm>
            <a:off x="180402" y="459620"/>
            <a:ext cx="2880170" cy="738500"/>
            <a:chOff x="0" y="0"/>
            <a:chExt cx="2880168" cy="738499"/>
          </a:xfrm>
        </p:grpSpPr>
        <p:grpSp>
          <p:nvGrpSpPr>
            <p:cNvPr id="193" name="Groupe"/>
            <p:cNvGrpSpPr/>
            <p:nvPr/>
          </p:nvGrpSpPr>
          <p:grpSpPr>
            <a:xfrm>
              <a:off x="0" y="0"/>
              <a:ext cx="1218543" cy="738500"/>
              <a:chOff x="0" y="0"/>
              <a:chExt cx="1218542" cy="738499"/>
            </a:xfrm>
          </p:grpSpPr>
          <p:sp>
            <p:nvSpPr>
              <p:cNvPr id="191" name="Chevron"/>
              <p:cNvSpPr/>
              <p:nvPr/>
            </p:nvSpPr>
            <p:spPr>
              <a:xfrm>
                <a:off x="0" y="0"/>
                <a:ext cx="1218543" cy="738500"/>
              </a:xfrm>
              <a:prstGeom prst="chevron">
                <a:avLst>
                  <a:gd name="adj" fmla="val 50000"/>
                </a:avLst>
              </a:prstGeom>
              <a:solidFill>
                <a:srgbClr val="558ED5"/>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a:solidFill>
                      <a:srgbClr val="FFFFFF"/>
                    </a:solidFill>
                  </a:defRPr>
                </a:pPr>
                <a:endParaRPr/>
              </a:p>
            </p:txBody>
          </p:sp>
          <p:sp>
            <p:nvSpPr>
              <p:cNvPr id="192" name="3"/>
              <p:cNvSpPr txBox="1"/>
              <p:nvPr/>
            </p:nvSpPr>
            <p:spPr>
              <a:xfrm>
                <a:off x="369249" y="252757"/>
                <a:ext cx="480044" cy="232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solidFill>
                      <a:srgbClr val="FFFFFF"/>
                    </a:solidFill>
                    <a:latin typeface="Times New Roman"/>
                    <a:ea typeface="Times New Roman"/>
                    <a:cs typeface="Times New Roman"/>
                    <a:sym typeface="Times New Roman"/>
                  </a:defRPr>
                </a:lvl1pPr>
              </a:lstStyle>
              <a:p>
                <a:r>
                  <a:t>   3</a:t>
                </a:r>
              </a:p>
            </p:txBody>
          </p:sp>
        </p:grpSp>
        <p:grpSp>
          <p:nvGrpSpPr>
            <p:cNvPr id="196" name="Groupe"/>
            <p:cNvGrpSpPr/>
            <p:nvPr/>
          </p:nvGrpSpPr>
          <p:grpSpPr>
            <a:xfrm>
              <a:off x="1033918" y="0"/>
              <a:ext cx="1846251" cy="738500"/>
              <a:chOff x="0" y="0"/>
              <a:chExt cx="1846249" cy="738499"/>
            </a:xfrm>
          </p:grpSpPr>
          <p:sp>
            <p:nvSpPr>
              <p:cNvPr id="194" name="Chevron"/>
              <p:cNvSpPr/>
              <p:nvPr/>
            </p:nvSpPr>
            <p:spPr>
              <a:xfrm>
                <a:off x="0" y="0"/>
                <a:ext cx="1846250" cy="738500"/>
              </a:xfrm>
              <a:prstGeom prst="chevron">
                <a:avLst>
                  <a:gd name="adj" fmla="val 50000"/>
                </a:avLst>
              </a:prstGeom>
              <a:solidFill>
                <a:srgbClr val="D1E6FF"/>
              </a:solidFill>
              <a:ln w="25400" cap="flat">
                <a:solidFill>
                  <a:srgbClr val="FFFFFF"/>
                </a:solidFill>
                <a:prstDash val="solid"/>
                <a:round/>
              </a:ln>
              <a:effectLst/>
            </p:spPr>
            <p:txBody>
              <a:bodyPr wrap="square" lIns="45719" tIns="45719" rIns="45719" bIns="45719" numCol="1" anchor="ctr">
                <a:noAutofit/>
              </a:bodyPr>
              <a:lstStyle/>
              <a:p>
                <a:pPr algn="ctr" defTabSz="622300">
                  <a:lnSpc>
                    <a:spcPct val="90000"/>
                  </a:lnSpc>
                  <a:spcBef>
                    <a:spcPts val="700"/>
                  </a:spcBef>
                  <a:defRPr sz="1400">
                    <a:solidFill>
                      <a:srgbClr val="FFFFFF"/>
                    </a:solidFill>
                    <a:latin typeface="Times New Roman"/>
                    <a:ea typeface="Times New Roman"/>
                    <a:cs typeface="Times New Roman"/>
                    <a:sym typeface="Times New Roman"/>
                  </a:defRPr>
                </a:pPr>
                <a:endParaRPr/>
              </a:p>
            </p:txBody>
          </p:sp>
          <p:sp>
            <p:nvSpPr>
              <p:cNvPr id="195" name="La délégation de signature"/>
              <p:cNvSpPr txBox="1"/>
              <p:nvPr/>
            </p:nvSpPr>
            <p:spPr>
              <a:xfrm>
                <a:off x="369250" y="160939"/>
                <a:ext cx="1107751" cy="4166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669" tIns="18669" rIns="18669" bIns="18669" numCol="1" anchor="ctr">
                <a:spAutoFit/>
              </a:bodyPr>
              <a:lstStyle>
                <a:lvl1pPr algn="ctr" defTabSz="622300">
                  <a:lnSpc>
                    <a:spcPct val="90000"/>
                  </a:lnSpc>
                  <a:spcBef>
                    <a:spcPts val="500"/>
                  </a:spcBef>
                  <a:defRPr sz="1400" b="1">
                    <a:latin typeface="Times New Roman"/>
                    <a:ea typeface="Times New Roman"/>
                    <a:cs typeface="Times New Roman"/>
                    <a:sym typeface="Times New Roman"/>
                  </a:defRPr>
                </a:lvl1pPr>
              </a:lstStyle>
              <a:p>
                <a:r>
                  <a:t>La délégation de signature</a:t>
                </a:r>
              </a:p>
            </p:txBody>
          </p:sp>
        </p:grpSp>
      </p:grpSp>
      <p:sp>
        <p:nvSpPr>
          <p:cNvPr id="198" name="Rectangle 4"/>
          <p:cNvSpPr txBox="1"/>
          <p:nvPr/>
        </p:nvSpPr>
        <p:spPr>
          <a:xfrm>
            <a:off x="2339751" y="5282624"/>
            <a:ext cx="4572001"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a:t>La </a:t>
            </a:r>
            <a:r>
              <a:rPr dirty="0" err="1"/>
              <a:t>preuve</a:t>
            </a:r>
            <a:r>
              <a:rPr dirty="0"/>
              <a:t> </a:t>
            </a:r>
            <a:r>
              <a:rPr dirty="0" err="1"/>
              <a:t>pouvant</a:t>
            </a:r>
            <a:r>
              <a:rPr dirty="0"/>
              <a:t> </a:t>
            </a:r>
            <a:r>
              <a:rPr dirty="0" err="1"/>
              <a:t>être</a:t>
            </a:r>
            <a:r>
              <a:rPr dirty="0"/>
              <a:t> </a:t>
            </a:r>
            <a:r>
              <a:rPr dirty="0" err="1"/>
              <a:t>apportée</a:t>
            </a:r>
            <a:r>
              <a:rPr dirty="0"/>
              <a:t> par tous </a:t>
            </a:r>
            <a:r>
              <a:rPr dirty="0" err="1"/>
              <a:t>moyens</a:t>
            </a:r>
            <a:r>
              <a:rPr dirty="0"/>
              <a:t>, un mail </a:t>
            </a:r>
            <a:r>
              <a:rPr dirty="0" err="1"/>
              <a:t>devrait</a:t>
            </a:r>
            <a:r>
              <a:rPr dirty="0"/>
              <a:t> </a:t>
            </a:r>
            <a:r>
              <a:rPr dirty="0" err="1"/>
              <a:t>pouvoir</a:t>
            </a:r>
            <a:r>
              <a:rPr dirty="0"/>
              <a:t> </a:t>
            </a:r>
            <a:r>
              <a:rPr dirty="0" err="1"/>
              <a:t>suffire</a:t>
            </a:r>
            <a:r>
              <a:rPr dirty="0"/>
              <a:t> </a:t>
            </a:r>
            <a:r>
              <a:rPr dirty="0" err="1"/>
              <a:t>selon</a:t>
            </a:r>
            <a:r>
              <a:rPr dirty="0"/>
              <a:t> </a:t>
            </a:r>
            <a:r>
              <a:rPr dirty="0" err="1"/>
              <a:t>l’interprétation</a:t>
            </a:r>
            <a:r>
              <a:rPr dirty="0"/>
              <a:t> du </a:t>
            </a:r>
            <a:r>
              <a:rPr dirty="0" err="1"/>
              <a:t>Ministre</a:t>
            </a:r>
            <a:r>
              <a:rPr dirty="0"/>
              <a:t> du travail</a:t>
            </a:r>
          </a:p>
        </p:txBody>
      </p:sp>
      <p:sp>
        <p:nvSpPr>
          <p:cNvPr id="199" name="Rectangle 5"/>
          <p:cNvSpPr txBox="1"/>
          <p:nvPr/>
        </p:nvSpPr>
        <p:spPr>
          <a:xfrm>
            <a:off x="2285999" y="2911785"/>
            <a:ext cx="4572001"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a:t>Pour </a:t>
            </a:r>
            <a:r>
              <a:rPr dirty="0" err="1"/>
              <a:t>sécuriser</a:t>
            </a:r>
            <a:r>
              <a:rPr dirty="0"/>
              <a:t> le </a:t>
            </a:r>
            <a:r>
              <a:rPr dirty="0" err="1"/>
              <a:t>processus</a:t>
            </a:r>
            <a:r>
              <a:rPr dirty="0"/>
              <a:t> de </a:t>
            </a:r>
            <a:r>
              <a:rPr dirty="0" err="1"/>
              <a:t>délégation</a:t>
            </a:r>
            <a:r>
              <a:rPr dirty="0"/>
              <a:t> </a:t>
            </a:r>
            <a:r>
              <a:rPr dirty="0" err="1"/>
              <a:t>il</a:t>
            </a:r>
            <a:r>
              <a:rPr dirty="0"/>
              <a:t> sera </a:t>
            </a:r>
            <a:r>
              <a:rPr dirty="0" err="1"/>
              <a:t>privilégié</a:t>
            </a:r>
            <a:r>
              <a:rPr dirty="0"/>
              <a:t> les </a:t>
            </a:r>
            <a:r>
              <a:rPr dirty="0" err="1"/>
              <a:t>mandats</a:t>
            </a:r>
            <a:r>
              <a:rPr dirty="0"/>
              <a:t> </a:t>
            </a:r>
            <a:r>
              <a:rPr dirty="0" err="1"/>
              <a:t>écrits</a:t>
            </a:r>
            <a:r>
              <a:rPr dirty="0"/>
              <a:t> avec </a:t>
            </a:r>
            <a:r>
              <a:rPr dirty="0" err="1"/>
              <a:t>une</a:t>
            </a:r>
            <a:r>
              <a:rPr dirty="0"/>
              <a:t> identification </a:t>
            </a:r>
            <a:r>
              <a:rPr dirty="0" err="1"/>
              <a:t>claire</a:t>
            </a:r>
            <a:r>
              <a:rPr dirty="0"/>
              <a:t> des auteurs et des </a:t>
            </a:r>
            <a:r>
              <a:rPr dirty="0" err="1"/>
              <a:t>destinataires</a:t>
            </a:r>
            <a:r>
              <a:rPr dirty="0"/>
              <a:t> de la </a:t>
            </a:r>
            <a:r>
              <a:rPr dirty="0" err="1"/>
              <a:t>délégation</a:t>
            </a:r>
            <a:r>
              <a:rPr lang="fr-FR" dirty="0"/>
              <a:t>.</a:t>
            </a:r>
          </a:p>
          <a:p>
            <a:r>
              <a:rPr lang="fr-FR" dirty="0"/>
              <a:t>S’il y a des délégations de pouvoir, il est préférable de définir ses contours (avec ou non délégation de signature) pour éviter les difficultés le moment de la signature venue. </a:t>
            </a:r>
            <a:endParaRPr dirty="0"/>
          </a:p>
        </p:txBody>
      </p:sp>
      <p:sp>
        <p:nvSpPr>
          <p:cNvPr id="200" name="Rectangle 6"/>
          <p:cNvSpPr txBox="1"/>
          <p:nvPr/>
        </p:nvSpPr>
        <p:spPr>
          <a:xfrm>
            <a:off x="2265911" y="1304568"/>
            <a:ext cx="4572000"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err="1"/>
              <a:t>Conformément</a:t>
            </a:r>
            <a:r>
              <a:rPr dirty="0"/>
              <a:t> au droit </a:t>
            </a:r>
            <a:r>
              <a:rPr dirty="0" err="1"/>
              <a:t>commun</a:t>
            </a:r>
            <a:r>
              <a:rPr dirty="0"/>
              <a:t>, </a:t>
            </a:r>
            <a:r>
              <a:rPr dirty="0" err="1"/>
              <a:t>une</a:t>
            </a:r>
            <a:r>
              <a:rPr dirty="0"/>
              <a:t> </a:t>
            </a:r>
            <a:r>
              <a:rPr dirty="0" err="1"/>
              <a:t>organisation</a:t>
            </a:r>
            <a:r>
              <a:rPr dirty="0"/>
              <a:t> </a:t>
            </a:r>
            <a:r>
              <a:rPr dirty="0" err="1"/>
              <a:t>syndicale</a:t>
            </a:r>
            <a:r>
              <a:rPr dirty="0"/>
              <a:t> </a:t>
            </a:r>
            <a:r>
              <a:rPr dirty="0" err="1"/>
              <a:t>ou</a:t>
            </a:r>
            <a:r>
              <a:rPr dirty="0"/>
              <a:t> </a:t>
            </a:r>
            <a:r>
              <a:rPr dirty="0" err="1"/>
              <a:t>une</a:t>
            </a:r>
            <a:r>
              <a:rPr dirty="0"/>
              <a:t> </a:t>
            </a:r>
            <a:r>
              <a:rPr dirty="0" err="1"/>
              <a:t>entreprise</a:t>
            </a:r>
            <a:r>
              <a:rPr dirty="0"/>
              <a:t> </a:t>
            </a:r>
            <a:r>
              <a:rPr dirty="0" err="1"/>
              <a:t>peut</a:t>
            </a:r>
            <a:r>
              <a:rPr dirty="0"/>
              <a:t> donner </a:t>
            </a:r>
            <a:r>
              <a:rPr dirty="0" err="1"/>
              <a:t>mandat</a:t>
            </a:r>
            <a:r>
              <a:rPr dirty="0"/>
              <a:t> à des tiers </a:t>
            </a:r>
            <a:r>
              <a:rPr dirty="0" err="1"/>
              <a:t>ou</a:t>
            </a:r>
            <a:r>
              <a:rPr dirty="0"/>
              <a:t> à des instances internes la </a:t>
            </a:r>
            <a:r>
              <a:rPr dirty="0" err="1"/>
              <a:t>faculté</a:t>
            </a:r>
            <a:r>
              <a:rPr dirty="0"/>
              <a:t> de signer un accord </a:t>
            </a:r>
            <a:r>
              <a:rPr dirty="0" err="1"/>
              <a:t>collectif</a:t>
            </a:r>
            <a:endParaRPr dirty="0"/>
          </a:p>
        </p:txBody>
      </p:sp>
      <p:sp>
        <p:nvSpPr>
          <p:cNvPr id="201" name="Chevron 7"/>
          <p:cNvSpPr/>
          <p:nvPr/>
        </p:nvSpPr>
        <p:spPr>
          <a:xfrm rot="5400000">
            <a:off x="4390508" y="2208153"/>
            <a:ext cx="470485" cy="576065"/>
          </a:xfrm>
          <a:prstGeom prst="chevron">
            <a:avLst>
              <a:gd name="adj" fmla="val 50000"/>
            </a:avLst>
          </a:prstGeom>
          <a:solidFill>
            <a:srgbClr val="FF0000"/>
          </a:solidFill>
          <a:ln w="12700">
            <a:miter lim="400000"/>
          </a:ln>
        </p:spPr>
        <p:txBody>
          <a:bodyPr lIns="45719" rIns="45719" anchor="ctr"/>
          <a:lstStyle/>
          <a:p>
            <a:pPr algn="ctr"/>
            <a:endParaRPr/>
          </a:p>
        </p:txBody>
      </p:sp>
      <p:sp>
        <p:nvSpPr>
          <p:cNvPr id="202" name="Chevron 8"/>
          <p:cNvSpPr/>
          <p:nvPr/>
        </p:nvSpPr>
        <p:spPr>
          <a:xfrm rot="5400000">
            <a:off x="4336756" y="4501669"/>
            <a:ext cx="470485" cy="576065"/>
          </a:xfrm>
          <a:prstGeom prst="chevron">
            <a:avLst>
              <a:gd name="adj" fmla="val 50000"/>
            </a:avLst>
          </a:prstGeom>
          <a:solidFill>
            <a:srgbClr val="FF0000"/>
          </a:solidFill>
          <a:ln w="12700">
            <a:miter lim="400000"/>
          </a:ln>
        </p:spPr>
        <p:txBody>
          <a:bodyPr lIns="45719" rIns="45719" anchor="ctr"/>
          <a:lstStyle/>
          <a:p>
            <a:pPr algn="ct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ZoneTexte 7"/>
          <p:cNvSpPr txBox="1">
            <a:spLocks noGrp="1"/>
          </p:cNvSpPr>
          <p:nvPr>
            <p:ph type="sldNum" sz="quarter" idx="2"/>
          </p:nvPr>
        </p:nvSpPr>
        <p:spPr>
          <a:xfrm>
            <a:off x="47062" y="6453335"/>
            <a:ext cx="358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
        <p:nvSpPr>
          <p:cNvPr id="205" name="Rectangle 2"/>
          <p:cNvSpPr/>
          <p:nvPr/>
        </p:nvSpPr>
        <p:spPr>
          <a:xfrm>
            <a:off x="-1" y="260647"/>
            <a:ext cx="2915818" cy="311409"/>
          </a:xfrm>
          <a:prstGeom prst="rect">
            <a:avLst/>
          </a:prstGeom>
          <a:solidFill>
            <a:srgbClr val="A6A6A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 dépôt de l’accord</a:t>
            </a:r>
          </a:p>
        </p:txBody>
      </p:sp>
      <p:sp>
        <p:nvSpPr>
          <p:cNvPr id="206" name="Rectangle 3"/>
          <p:cNvSpPr txBox="1"/>
          <p:nvPr/>
        </p:nvSpPr>
        <p:spPr>
          <a:xfrm>
            <a:off x="395536" y="1246411"/>
            <a:ext cx="4572001" cy="1125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L’accord d’entreprise signé, conformément au droit commun doit être déposé en ligne sur la plateforme </a:t>
            </a:r>
            <a:r>
              <a:rPr sz="1600" i="1"/>
              <a:t>Téléaccords</a:t>
            </a:r>
            <a:r>
              <a:t> qui transmet ensuite à la direction régionale des entreprises, de la concurrence, de la consommation, du travail et de l'emploi (DIRECCTE)</a:t>
            </a:r>
          </a:p>
        </p:txBody>
      </p:sp>
      <p:sp>
        <p:nvSpPr>
          <p:cNvPr id="207" name="Rectangle 4"/>
          <p:cNvSpPr txBox="1"/>
          <p:nvPr/>
        </p:nvSpPr>
        <p:spPr>
          <a:xfrm>
            <a:off x="395536" y="3284983"/>
            <a:ext cx="4572001"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L’entreprise doit indiquer les informations sur l’entreprise, l’accord, son identité et joindre la version complète du texte signé par les parties</a:t>
            </a:r>
          </a:p>
        </p:txBody>
      </p:sp>
      <p:sp>
        <p:nvSpPr>
          <p:cNvPr id="208" name="Rectangle 5"/>
          <p:cNvSpPr txBox="1"/>
          <p:nvPr/>
        </p:nvSpPr>
        <p:spPr>
          <a:xfrm>
            <a:off x="395536" y="4892669"/>
            <a:ext cx="4572001"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Les entreprises ayant consulté les salariés à distance, elles doivent aussi joindre un récapitulatif de l’opération de vote électronique émis par le prestataire afin de garantir l’intégrité du vote</a:t>
            </a:r>
          </a:p>
        </p:txBody>
      </p:sp>
      <p:sp>
        <p:nvSpPr>
          <p:cNvPr id="209" name="Chevron 6"/>
          <p:cNvSpPr/>
          <p:nvPr/>
        </p:nvSpPr>
        <p:spPr>
          <a:xfrm rot="5400000">
            <a:off x="2446294" y="2562441"/>
            <a:ext cx="470485" cy="576065"/>
          </a:xfrm>
          <a:prstGeom prst="chevron">
            <a:avLst>
              <a:gd name="adj" fmla="val 50000"/>
            </a:avLst>
          </a:prstGeom>
          <a:solidFill>
            <a:srgbClr val="FF0000"/>
          </a:solidFill>
          <a:ln w="12700">
            <a:miter lim="400000"/>
          </a:ln>
        </p:spPr>
        <p:txBody>
          <a:bodyPr lIns="45719" rIns="45719" anchor="ctr"/>
          <a:lstStyle/>
          <a:p>
            <a:pPr algn="ctr"/>
            <a:endParaRPr/>
          </a:p>
        </p:txBody>
      </p:sp>
      <p:sp>
        <p:nvSpPr>
          <p:cNvPr id="210" name="Chevron 7"/>
          <p:cNvSpPr/>
          <p:nvPr/>
        </p:nvSpPr>
        <p:spPr>
          <a:xfrm rot="5400000">
            <a:off x="2449721" y="4170126"/>
            <a:ext cx="470485" cy="576065"/>
          </a:xfrm>
          <a:prstGeom prst="chevron">
            <a:avLst>
              <a:gd name="adj" fmla="val 50000"/>
            </a:avLst>
          </a:prstGeom>
          <a:solidFill>
            <a:srgbClr val="FF0000"/>
          </a:solidFill>
          <a:ln w="12700">
            <a:miter lim="400000"/>
          </a:ln>
        </p:spPr>
        <p:txBody>
          <a:bodyPr lIns="45719" rIns="45719" anchor="ctr"/>
          <a:lstStyle/>
          <a:p>
            <a:pPr algn="ctr"/>
            <a:endParaRPr/>
          </a:p>
        </p:txBody>
      </p:sp>
      <p:graphicFrame>
        <p:nvGraphicFramePr>
          <p:cNvPr id="211" name="Tableau 9"/>
          <p:cNvGraphicFramePr/>
          <p:nvPr/>
        </p:nvGraphicFramePr>
        <p:xfrm>
          <a:off x="5364088" y="2204864"/>
          <a:ext cx="3503712" cy="2590800"/>
        </p:xfrm>
        <a:graphic>
          <a:graphicData uri="http://schemas.openxmlformats.org/drawingml/2006/table">
            <a:tbl>
              <a:tblPr firstRow="1" bandRow="1">
                <a:tableStyleId>{4C3C2611-4C71-4FC5-86AE-919BDF0F9419}</a:tableStyleId>
              </a:tblPr>
              <a:tblGrid>
                <a:gridCol w="3503712">
                  <a:extLst>
                    <a:ext uri="{9D8B030D-6E8A-4147-A177-3AD203B41FA5}">
                      <a16:colId xmlns:a16="http://schemas.microsoft.com/office/drawing/2014/main" val="20000"/>
                    </a:ext>
                  </a:extLst>
                </a:gridCol>
              </a:tblGrid>
              <a:tr h="214145">
                <a:tc>
                  <a:txBody>
                    <a:bodyPr/>
                    <a:lstStyle/>
                    <a:p>
                      <a:pPr algn="just">
                        <a:defRPr sz="1800" b="0">
                          <a:solidFill>
                            <a:srgbClr val="000000"/>
                          </a:solidFill>
                        </a:defRPr>
                      </a:pPr>
                      <a:r>
                        <a:rPr sz="1400" b="1">
                          <a:solidFill>
                            <a:srgbClr val="414856"/>
                          </a:solidFill>
                          <a:latin typeface="Times New Roman"/>
                          <a:ea typeface="Times New Roman"/>
                          <a:cs typeface="Times New Roman"/>
                          <a:sym typeface="Times New Roman"/>
                        </a:rPr>
                        <a:t>Conventions et accords collectifs de travail</a:t>
                      </a:r>
                    </a:p>
                  </a:txBody>
                  <a:tcPr marL="45720" marR="45720" horzOverflow="overflow">
                    <a:lnL>
                      <a:solidFill>
                        <a:srgbClr val="FF0000"/>
                      </a:solidFill>
                    </a:lnL>
                    <a:lnR>
                      <a:solidFill>
                        <a:srgbClr val="FF0000"/>
                      </a:solidFill>
                    </a:lnR>
                    <a:lnT>
                      <a:solidFill>
                        <a:srgbClr val="FF0000"/>
                      </a:solidFill>
                    </a:lnT>
                    <a:lnB>
                      <a:solidFill>
                        <a:srgbClr val="FF0000"/>
                      </a:solidFill>
                    </a:lnB>
                    <a:noFill/>
                  </a:tcPr>
                </a:tc>
                <a:extLst>
                  <a:ext uri="{0D108BD9-81ED-4DB2-BD59-A6C34878D82A}">
                    <a16:rowId xmlns:a16="http://schemas.microsoft.com/office/drawing/2014/main" val="10000"/>
                  </a:ext>
                </a:extLst>
              </a:tr>
              <a:tr h="668835">
                <a:tc>
                  <a:txBody>
                    <a:bodyPr/>
                    <a:lstStyle/>
                    <a:p>
                      <a:pPr algn="just">
                        <a:defRPr sz="1800"/>
                      </a:pPr>
                      <a:r>
                        <a:rPr sz="1400" b="1">
                          <a:solidFill>
                            <a:srgbClr val="414856"/>
                          </a:solidFill>
                          <a:latin typeface="Times New Roman"/>
                          <a:ea typeface="Times New Roman"/>
                          <a:cs typeface="Times New Roman"/>
                          <a:sym typeface="Times New Roman"/>
                        </a:rPr>
                        <a:t>Plans d’action conclus dans le cadre des obligations de négocier conclus au niveau des établissements, des entreprises, des groupes et des UES (unités économiques et sociales)</a:t>
                      </a:r>
                    </a:p>
                  </a:txBody>
                  <a:tcPr marL="45720" marR="45720" horzOverflow="overflow">
                    <a:lnL>
                      <a:solidFill>
                        <a:srgbClr val="FF0000"/>
                      </a:solidFill>
                    </a:lnL>
                    <a:lnR>
                      <a:solidFill>
                        <a:srgbClr val="FF0000"/>
                      </a:solidFill>
                    </a:lnR>
                    <a:lnT>
                      <a:solidFill>
                        <a:srgbClr val="FF0000"/>
                      </a:solidFill>
                    </a:lnT>
                    <a:lnB>
                      <a:solidFill>
                        <a:srgbClr val="FF0000"/>
                      </a:solidFill>
                    </a:lnB>
                    <a:noFill/>
                  </a:tcPr>
                </a:tc>
                <a:extLst>
                  <a:ext uri="{0D108BD9-81ED-4DB2-BD59-A6C34878D82A}">
                    <a16:rowId xmlns:a16="http://schemas.microsoft.com/office/drawing/2014/main" val="10001"/>
                  </a:ext>
                </a:extLst>
              </a:tr>
              <a:tr h="214145">
                <a:tc>
                  <a:txBody>
                    <a:bodyPr/>
                    <a:lstStyle/>
                    <a:p>
                      <a:pPr algn="just">
                        <a:defRPr sz="1800"/>
                      </a:pPr>
                      <a:r>
                        <a:rPr sz="1400" b="1">
                          <a:solidFill>
                            <a:srgbClr val="414856"/>
                          </a:solidFill>
                          <a:latin typeface="Times New Roman"/>
                          <a:ea typeface="Times New Roman"/>
                          <a:cs typeface="Times New Roman"/>
                          <a:sym typeface="Times New Roman"/>
                        </a:rPr>
                        <a:t>Accords d’adhésion et de dénonciation</a:t>
                      </a:r>
                    </a:p>
                  </a:txBody>
                  <a:tcPr marL="45720" marR="45720" horzOverflow="overflow">
                    <a:lnL>
                      <a:solidFill>
                        <a:srgbClr val="FF0000"/>
                      </a:solidFill>
                    </a:lnL>
                    <a:lnR>
                      <a:solidFill>
                        <a:srgbClr val="FF0000"/>
                      </a:solidFill>
                    </a:lnR>
                    <a:lnT>
                      <a:solidFill>
                        <a:srgbClr val="FF0000"/>
                      </a:solidFill>
                    </a:lnT>
                    <a:lnB>
                      <a:solidFill>
                        <a:srgbClr val="FF0000"/>
                      </a:solidFill>
                    </a:lnB>
                    <a:noFill/>
                  </a:tcPr>
                </a:tc>
                <a:extLst>
                  <a:ext uri="{0D108BD9-81ED-4DB2-BD59-A6C34878D82A}">
                    <a16:rowId xmlns:a16="http://schemas.microsoft.com/office/drawing/2014/main" val="10002"/>
                  </a:ext>
                </a:extLst>
              </a:tr>
              <a:tr h="299216">
                <a:tc>
                  <a:txBody>
                    <a:bodyPr/>
                    <a:lstStyle/>
                    <a:p>
                      <a:pPr algn="just">
                        <a:defRPr sz="1800"/>
                      </a:pPr>
                      <a:r>
                        <a:rPr sz="1400" b="1">
                          <a:solidFill>
                            <a:srgbClr val="414856"/>
                          </a:solidFill>
                          <a:latin typeface="Times New Roman"/>
                          <a:ea typeface="Times New Roman"/>
                          <a:cs typeface="Times New Roman"/>
                          <a:sym typeface="Times New Roman"/>
                        </a:rPr>
                        <a:t>Procès-verbaux de désaccord conclus dans le cadre des obligations de négocier</a:t>
                      </a:r>
                    </a:p>
                  </a:txBody>
                  <a:tcPr marL="45720" marR="45720" horzOverflow="overflow">
                    <a:lnL>
                      <a:solidFill>
                        <a:srgbClr val="FF0000"/>
                      </a:solidFill>
                    </a:lnL>
                    <a:lnR>
                      <a:solidFill>
                        <a:srgbClr val="FF0000"/>
                      </a:solidFill>
                    </a:lnR>
                    <a:lnT>
                      <a:solidFill>
                        <a:srgbClr val="FF0000"/>
                      </a:solidFill>
                    </a:lnT>
                    <a:lnB>
                      <a:solidFill>
                        <a:srgbClr val="FF0000"/>
                      </a:solidFill>
                    </a:lnB>
                    <a:noFill/>
                  </a:tcPr>
                </a:tc>
                <a:extLst>
                  <a:ext uri="{0D108BD9-81ED-4DB2-BD59-A6C34878D82A}">
                    <a16:rowId xmlns:a16="http://schemas.microsoft.com/office/drawing/2014/main" val="10003"/>
                  </a:ext>
                </a:extLst>
              </a:tr>
              <a:tr h="214145">
                <a:tc>
                  <a:txBody>
                    <a:bodyPr/>
                    <a:lstStyle/>
                    <a:p>
                      <a:pPr algn="just">
                        <a:defRPr sz="1800"/>
                      </a:pPr>
                      <a:r>
                        <a:rPr sz="1400" b="1">
                          <a:solidFill>
                            <a:srgbClr val="414856"/>
                          </a:solidFill>
                          <a:latin typeface="Times New Roman"/>
                          <a:ea typeface="Times New Roman"/>
                          <a:cs typeface="Times New Roman"/>
                          <a:sym typeface="Times New Roman"/>
                        </a:rPr>
                        <a:t>Décisions unilatérales de l’employeur</a:t>
                      </a:r>
                    </a:p>
                  </a:txBody>
                  <a:tcPr marL="45720" marR="45720" horzOverflow="overflow">
                    <a:lnL>
                      <a:solidFill>
                        <a:srgbClr val="FF0000"/>
                      </a:solidFill>
                    </a:lnL>
                    <a:lnR>
                      <a:solidFill>
                        <a:srgbClr val="FF0000"/>
                      </a:solidFill>
                    </a:lnR>
                    <a:lnT>
                      <a:solidFill>
                        <a:srgbClr val="FF0000"/>
                      </a:solidFill>
                    </a:lnT>
                    <a:lnB>
                      <a:solidFill>
                        <a:srgbClr val="FF0000"/>
                      </a:solidFill>
                    </a:lnB>
                    <a:noFill/>
                  </a:tcPr>
                </a:tc>
                <a:extLst>
                  <a:ext uri="{0D108BD9-81ED-4DB2-BD59-A6C34878D82A}">
                    <a16:rowId xmlns:a16="http://schemas.microsoft.com/office/drawing/2014/main" val="10004"/>
                  </a:ext>
                </a:extLst>
              </a:tr>
            </a:tbl>
          </a:graphicData>
        </a:graphic>
      </p:graphicFrame>
      <p:sp>
        <p:nvSpPr>
          <p:cNvPr id="212" name="Rectangle 10"/>
          <p:cNvSpPr/>
          <p:nvPr/>
        </p:nvSpPr>
        <p:spPr>
          <a:xfrm>
            <a:off x="5876764" y="1584964"/>
            <a:ext cx="2478361" cy="490288"/>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400" b="1">
                <a:solidFill>
                  <a:srgbClr val="414856"/>
                </a:solidFill>
                <a:latin typeface="Times New Roman"/>
                <a:ea typeface="Times New Roman"/>
                <a:cs typeface="Times New Roman"/>
                <a:sym typeface="Times New Roman"/>
              </a:defRPr>
            </a:lvl1pPr>
          </a:lstStyle>
          <a:p>
            <a:r>
              <a:t>Le dépôt en ligne concerne les documents suivants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57" name="Rectangle 16"/>
          <p:cNvSpPr/>
          <p:nvPr/>
        </p:nvSpPr>
        <p:spPr>
          <a:xfrm>
            <a:off x="827583" y="1000359"/>
            <a:ext cx="7200801" cy="4804905"/>
          </a:xfrm>
          <a:prstGeom prst="rect">
            <a:avLst/>
          </a:prstGeom>
          <a:solidFill>
            <a:srgbClr val="F2F2F2"/>
          </a:solidFill>
          <a:ln w="12700">
            <a:miter lim="400000"/>
          </a:ln>
        </p:spPr>
        <p:txBody>
          <a:bodyPr lIns="45719" rIns="45719" anchor="ctr"/>
          <a:lstStyle/>
          <a:p>
            <a:pPr algn="ctr">
              <a:defRPr>
                <a:solidFill>
                  <a:srgbClr val="FFFFFF"/>
                </a:solidFill>
              </a:defRPr>
            </a:pPr>
            <a:endParaRPr/>
          </a:p>
        </p:txBody>
      </p:sp>
      <p:sp>
        <p:nvSpPr>
          <p:cNvPr id="58" name="Rectangle 1"/>
          <p:cNvSpPr/>
          <p:nvPr/>
        </p:nvSpPr>
        <p:spPr>
          <a:xfrm>
            <a:off x="1647841" y="1196751"/>
            <a:ext cx="5623238" cy="5400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 MISE EN ŒUVRE DES CONSULTATIONS DU CSE VIA LA VISIOCONFÉRENCE</a:t>
            </a:r>
          </a:p>
        </p:txBody>
      </p:sp>
      <p:sp>
        <p:nvSpPr>
          <p:cNvPr id="59" name="Rectangle 3"/>
          <p:cNvSpPr/>
          <p:nvPr/>
        </p:nvSpPr>
        <p:spPr>
          <a:xfrm>
            <a:off x="1647841" y="1910416"/>
            <a:ext cx="5623238" cy="5400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DES CONSULTATIONS DU CSE VIA DES CONFÉRENCES TÉLÉPHONIQUES</a:t>
            </a:r>
          </a:p>
        </p:txBody>
      </p:sp>
      <p:sp>
        <p:nvSpPr>
          <p:cNvPr id="60" name="Rectangle 5"/>
          <p:cNvSpPr/>
          <p:nvPr/>
        </p:nvSpPr>
        <p:spPr>
          <a:xfrm>
            <a:off x="1647841" y="2618106"/>
            <a:ext cx="5623236" cy="5400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DES CONSULTATIONS DU CSE VIA DES MESSAGERIES INSTANTANÉES</a:t>
            </a:r>
          </a:p>
        </p:txBody>
      </p:sp>
      <p:sp>
        <p:nvSpPr>
          <p:cNvPr id="61" name="Rectangle 6"/>
          <p:cNvSpPr/>
          <p:nvPr/>
        </p:nvSpPr>
        <p:spPr>
          <a:xfrm>
            <a:off x="1647840" y="3355030"/>
            <a:ext cx="5623238" cy="5400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 CONCLUSION D’UN ACCORD COLLECTIF A DISTANCE</a:t>
            </a:r>
          </a:p>
        </p:txBody>
      </p:sp>
      <p:sp>
        <p:nvSpPr>
          <p:cNvPr id="62" name="Rectangle 7"/>
          <p:cNvSpPr txBox="1"/>
          <p:nvPr/>
        </p:nvSpPr>
        <p:spPr>
          <a:xfrm>
            <a:off x="3203848" y="4214867"/>
            <a:ext cx="4752529" cy="3114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600" b="1">
                <a:latin typeface="Times New Roman"/>
                <a:ea typeface="Times New Roman"/>
                <a:cs typeface="Times New Roman"/>
                <a:sym typeface="Times New Roman"/>
              </a:defRPr>
            </a:lvl1pPr>
          </a:lstStyle>
          <a:p>
            <a:r>
              <a:t>Modalités d’organisation des négociations à distance</a:t>
            </a:r>
          </a:p>
        </p:txBody>
      </p:sp>
      <p:sp>
        <p:nvSpPr>
          <p:cNvPr id="63" name="Rectangle 8"/>
          <p:cNvSpPr txBox="1"/>
          <p:nvPr/>
        </p:nvSpPr>
        <p:spPr>
          <a:xfrm>
            <a:off x="3203848" y="4778776"/>
            <a:ext cx="4824537" cy="3114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b="1">
                <a:latin typeface="Times New Roman"/>
                <a:ea typeface="Times New Roman"/>
                <a:cs typeface="Times New Roman"/>
                <a:sym typeface="Times New Roman"/>
              </a:defRPr>
            </a:lvl1pPr>
          </a:lstStyle>
          <a:p>
            <a:r>
              <a:t>Modalités de signature de l’accord négocié à distance</a:t>
            </a:r>
          </a:p>
        </p:txBody>
      </p:sp>
      <p:sp>
        <p:nvSpPr>
          <p:cNvPr id="64" name="Rectangle 9"/>
          <p:cNvSpPr txBox="1"/>
          <p:nvPr/>
        </p:nvSpPr>
        <p:spPr>
          <a:xfrm>
            <a:off x="3203848" y="5342685"/>
            <a:ext cx="4266222" cy="3114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b="1">
                <a:latin typeface="Times New Roman"/>
                <a:ea typeface="Times New Roman"/>
                <a:cs typeface="Times New Roman"/>
                <a:sym typeface="Times New Roman"/>
              </a:defRPr>
            </a:lvl1pPr>
          </a:lstStyle>
          <a:p>
            <a:r>
              <a:t>Modalités de dépôt de l’accord</a:t>
            </a:r>
          </a:p>
        </p:txBody>
      </p:sp>
      <p:sp>
        <p:nvSpPr>
          <p:cNvPr id="65" name="Rectangle 12"/>
          <p:cNvSpPr/>
          <p:nvPr/>
        </p:nvSpPr>
        <p:spPr>
          <a:xfrm>
            <a:off x="1071777" y="1196751"/>
            <a:ext cx="360040" cy="3114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1</a:t>
            </a:r>
          </a:p>
        </p:txBody>
      </p:sp>
      <p:sp>
        <p:nvSpPr>
          <p:cNvPr id="66" name="Rectangle 13"/>
          <p:cNvSpPr/>
          <p:nvPr/>
        </p:nvSpPr>
        <p:spPr>
          <a:xfrm>
            <a:off x="1071775" y="1915036"/>
            <a:ext cx="360040" cy="311408"/>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2</a:t>
            </a:r>
          </a:p>
        </p:txBody>
      </p:sp>
      <p:sp>
        <p:nvSpPr>
          <p:cNvPr id="67" name="Rectangle 14"/>
          <p:cNvSpPr/>
          <p:nvPr/>
        </p:nvSpPr>
        <p:spPr>
          <a:xfrm>
            <a:off x="1071775" y="2618106"/>
            <a:ext cx="360040" cy="3114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3</a:t>
            </a:r>
          </a:p>
        </p:txBody>
      </p:sp>
      <p:sp>
        <p:nvSpPr>
          <p:cNvPr id="68" name="Rectangle 15"/>
          <p:cNvSpPr/>
          <p:nvPr/>
        </p:nvSpPr>
        <p:spPr>
          <a:xfrm>
            <a:off x="1071775" y="3342804"/>
            <a:ext cx="360040" cy="3114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
        <p:nvSpPr>
          <p:cNvPr id="71" name="Rectangle 12"/>
          <p:cNvSpPr/>
          <p:nvPr/>
        </p:nvSpPr>
        <p:spPr>
          <a:xfrm>
            <a:off x="683567" y="3347118"/>
            <a:ext cx="7776866" cy="1169552"/>
          </a:xfrm>
          <a:prstGeom prst="rect">
            <a:avLst/>
          </a:prstGeom>
          <a:solidFill>
            <a:srgbClr val="F2F2F2"/>
          </a:solidFill>
          <a:ln w="12700">
            <a:miter lim="400000"/>
          </a:ln>
        </p:spPr>
        <p:txBody>
          <a:bodyPr lIns="45719" rIns="45719" anchor="ctr"/>
          <a:lstStyle/>
          <a:p>
            <a:pPr algn="ctr">
              <a:defRPr>
                <a:solidFill>
                  <a:srgbClr val="FFFFFF"/>
                </a:solidFill>
              </a:defRPr>
            </a:pPr>
            <a:endParaRPr/>
          </a:p>
        </p:txBody>
      </p:sp>
      <p:sp>
        <p:nvSpPr>
          <p:cNvPr id="72" name="Rectangle 1"/>
          <p:cNvSpPr txBox="1"/>
          <p:nvPr/>
        </p:nvSpPr>
        <p:spPr>
          <a:xfrm>
            <a:off x="1043608" y="5013176"/>
            <a:ext cx="7056784"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rPr dirty="0"/>
              <a:t>Le </a:t>
            </a:r>
            <a:r>
              <a:rPr dirty="0" err="1"/>
              <a:t>décret</a:t>
            </a:r>
            <a:r>
              <a:rPr dirty="0"/>
              <a:t> du 10 </a:t>
            </a:r>
            <a:r>
              <a:rPr dirty="0" err="1"/>
              <a:t>avril</a:t>
            </a:r>
            <a:r>
              <a:rPr dirty="0"/>
              <a:t> fixe les conditions dans </a:t>
            </a:r>
            <a:r>
              <a:rPr dirty="0" err="1"/>
              <a:t>lesquelles</a:t>
            </a:r>
            <a:r>
              <a:rPr dirty="0"/>
              <a:t> se </a:t>
            </a:r>
            <a:r>
              <a:rPr dirty="0" err="1"/>
              <a:t>tiennent</a:t>
            </a:r>
            <a:r>
              <a:rPr dirty="0"/>
              <a:t> les </a:t>
            </a:r>
            <a:r>
              <a:rPr dirty="0" err="1"/>
              <a:t>réunions</a:t>
            </a:r>
            <a:r>
              <a:rPr dirty="0"/>
              <a:t> </a:t>
            </a:r>
            <a:r>
              <a:rPr lang="fr-FR" dirty="0"/>
              <a:t>par conférence téléphonique ou messagerie instantanée</a:t>
            </a:r>
            <a:r>
              <a:rPr dirty="0"/>
              <a:t>.</a:t>
            </a:r>
          </a:p>
          <a:p>
            <a:pPr algn="just">
              <a:defRPr sz="1400" b="1">
                <a:latin typeface="Times New Roman"/>
                <a:ea typeface="Times New Roman"/>
                <a:cs typeface="Times New Roman"/>
                <a:sym typeface="Times New Roman"/>
              </a:defRPr>
            </a:pPr>
            <a:r>
              <a:rPr dirty="0"/>
              <a:t> </a:t>
            </a:r>
          </a:p>
          <a:p>
            <a:pPr algn="just">
              <a:defRPr sz="1400" b="1">
                <a:latin typeface="Times New Roman"/>
                <a:ea typeface="Times New Roman"/>
                <a:cs typeface="Times New Roman"/>
                <a:sym typeface="Times New Roman"/>
              </a:defRPr>
            </a:pPr>
            <a:r>
              <a:rPr dirty="0" err="1"/>
              <a:t>Enfin</a:t>
            </a:r>
            <a:r>
              <a:rPr dirty="0"/>
              <a:t>, le </a:t>
            </a:r>
            <a:r>
              <a:rPr dirty="0" err="1"/>
              <a:t>Ministère</a:t>
            </a:r>
            <a:r>
              <a:rPr dirty="0"/>
              <a:t> du Travail a </a:t>
            </a:r>
            <a:r>
              <a:rPr dirty="0" err="1"/>
              <a:t>précisé</a:t>
            </a:r>
            <a:r>
              <a:rPr dirty="0"/>
              <a:t> les </a:t>
            </a:r>
            <a:r>
              <a:rPr dirty="0" err="1"/>
              <a:t>modalités</a:t>
            </a:r>
            <a:r>
              <a:rPr dirty="0"/>
              <a:t> </a:t>
            </a:r>
            <a:r>
              <a:rPr dirty="0" err="1"/>
              <a:t>d’organisation</a:t>
            </a:r>
            <a:r>
              <a:rPr dirty="0"/>
              <a:t> des </a:t>
            </a:r>
            <a:r>
              <a:rPr dirty="0" err="1"/>
              <a:t>négociations</a:t>
            </a:r>
            <a:r>
              <a:rPr dirty="0"/>
              <a:t> </a:t>
            </a:r>
            <a:r>
              <a:rPr dirty="0" err="1"/>
              <a:t>d’accord</a:t>
            </a:r>
            <a:r>
              <a:rPr dirty="0"/>
              <a:t> </a:t>
            </a:r>
            <a:r>
              <a:rPr dirty="0" err="1"/>
              <a:t>collectif</a:t>
            </a:r>
            <a:r>
              <a:rPr dirty="0"/>
              <a:t> à distance.</a:t>
            </a:r>
          </a:p>
        </p:txBody>
      </p:sp>
      <p:sp>
        <p:nvSpPr>
          <p:cNvPr id="73" name="Rectangle 3"/>
          <p:cNvSpPr txBox="1"/>
          <p:nvPr/>
        </p:nvSpPr>
        <p:spPr>
          <a:xfrm>
            <a:off x="2987824" y="531257"/>
            <a:ext cx="4774165" cy="1099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L’article 6 de l’ordonnance n° 2020-389 du 1</a:t>
            </a:r>
            <a:r>
              <a:rPr baseline="30000"/>
              <a:t>er</a:t>
            </a:r>
            <a:r>
              <a:t> avril 2020 portant mesures d’urgence relatives aux IRP généralise la visioconférence pour les réunions des CSE et des CSEC et permet le recours exceptionnel à la conférence téléphonique et à la messagerie instantanée pour ces mêmes réunions</a:t>
            </a:r>
          </a:p>
        </p:txBody>
      </p:sp>
      <p:pic>
        <p:nvPicPr>
          <p:cNvPr id="74" name="Image 4" descr="Image 4"/>
          <p:cNvPicPr>
            <a:picLocks noChangeAspect="1"/>
          </p:cNvPicPr>
          <p:nvPr/>
        </p:nvPicPr>
        <p:blipFill>
          <a:blip r:embed="rId2"/>
          <a:stretch>
            <a:fillRect/>
          </a:stretch>
        </p:blipFill>
        <p:spPr>
          <a:xfrm>
            <a:off x="1687364" y="753544"/>
            <a:ext cx="495403" cy="724980"/>
          </a:xfrm>
          <a:prstGeom prst="rect">
            <a:avLst/>
          </a:prstGeom>
          <a:ln w="12700">
            <a:miter lim="400000"/>
          </a:ln>
        </p:spPr>
      </p:pic>
      <p:sp>
        <p:nvSpPr>
          <p:cNvPr id="75" name="ZoneTexte 5"/>
          <p:cNvSpPr txBox="1"/>
          <p:nvPr/>
        </p:nvSpPr>
        <p:spPr>
          <a:xfrm>
            <a:off x="1547663" y="1382766"/>
            <a:ext cx="774803"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Principe</a:t>
            </a:r>
          </a:p>
        </p:txBody>
      </p:sp>
      <p:sp>
        <p:nvSpPr>
          <p:cNvPr id="81" name="Connecteur droit avec flèche 6"/>
          <p:cNvSpPr/>
          <p:nvPr/>
        </p:nvSpPr>
        <p:spPr>
          <a:xfrm>
            <a:off x="2182766" y="1105372"/>
            <a:ext cx="805059" cy="81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
        <p:nvSpPr>
          <p:cNvPr id="77" name="Rectangle 8"/>
          <p:cNvSpPr txBox="1"/>
          <p:nvPr/>
        </p:nvSpPr>
        <p:spPr>
          <a:xfrm>
            <a:off x="827583" y="2119207"/>
            <a:ext cx="7488834"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De plus le décret n° 2020-419 du 10 avril 2020 relatif aux modalités de consultation des instances représentatives du personnel pendant la période de l’état d’urgence sanitaire</a:t>
            </a:r>
            <a:r>
              <a:rPr>
                <a:solidFill>
                  <a:srgbClr val="1D1D1E"/>
                </a:solidFill>
              </a:rPr>
              <a:t> précise les conditions de réunion et de consultation du CSE par </a:t>
            </a:r>
            <a:r>
              <a:t>des réunions en conférence téléphonique ou par messagerie instantanée</a:t>
            </a:r>
          </a:p>
        </p:txBody>
      </p:sp>
      <p:sp>
        <p:nvSpPr>
          <p:cNvPr id="78" name="Rectangle 9"/>
          <p:cNvSpPr txBox="1"/>
          <p:nvPr/>
        </p:nvSpPr>
        <p:spPr>
          <a:xfrm>
            <a:off x="735028" y="3554431"/>
            <a:ext cx="4572001"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b="1">
                <a:latin typeface="Times New Roman"/>
                <a:ea typeface="Times New Roman"/>
                <a:cs typeface="Times New Roman"/>
                <a:sym typeface="Times New Roman"/>
              </a:defRPr>
            </a:lvl1pPr>
          </a:lstStyle>
          <a:p>
            <a:r>
              <a:t>Il s’ensuit que désormais durant cette période d’urgence sanitaire et afin d’assurer la continuité de ces instances, les réunions peuvent se dérouler à titre exceptionnel </a:t>
            </a:r>
          </a:p>
        </p:txBody>
      </p:sp>
      <p:sp>
        <p:nvSpPr>
          <p:cNvPr id="79" name="Rectangle 10"/>
          <p:cNvSpPr txBox="1"/>
          <p:nvPr/>
        </p:nvSpPr>
        <p:spPr>
          <a:xfrm>
            <a:off x="5403979" y="3554431"/>
            <a:ext cx="3128461"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400" b="1">
                <a:latin typeface="Times New Roman"/>
                <a:ea typeface="Times New Roman"/>
                <a:cs typeface="Times New Roman"/>
                <a:sym typeface="Times New Roman"/>
              </a:defRPr>
            </a:pPr>
            <a:r>
              <a:t>- par vidéoconférence </a:t>
            </a:r>
          </a:p>
          <a:p>
            <a:pPr>
              <a:defRPr sz="1400" b="1">
                <a:latin typeface="Times New Roman"/>
                <a:ea typeface="Times New Roman"/>
                <a:cs typeface="Times New Roman"/>
                <a:sym typeface="Times New Roman"/>
              </a:defRPr>
            </a:pPr>
            <a:r>
              <a:t>- ensuite par conférence téléphonique</a:t>
            </a:r>
          </a:p>
          <a:p>
            <a:pPr>
              <a:defRPr sz="1400" b="1">
                <a:latin typeface="Times New Roman"/>
                <a:ea typeface="Times New Roman"/>
                <a:cs typeface="Times New Roman"/>
                <a:sym typeface="Times New Roman"/>
              </a:defRPr>
            </a:pPr>
            <a:r>
              <a:t>- enfin par messagerie instantanée</a:t>
            </a:r>
          </a:p>
        </p:txBody>
      </p:sp>
      <p:sp>
        <p:nvSpPr>
          <p:cNvPr id="80" name="Accolade ouvrante 11"/>
          <p:cNvSpPr/>
          <p:nvPr/>
        </p:nvSpPr>
        <p:spPr>
          <a:xfrm>
            <a:off x="5160855" y="3554431"/>
            <a:ext cx="389299" cy="73866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175"/>
                  <a:pt x="10800" y="20651"/>
                </a:cubicBezTo>
                <a:lnTo>
                  <a:pt x="10800" y="11749"/>
                </a:lnTo>
                <a:cubicBezTo>
                  <a:pt x="10800" y="11225"/>
                  <a:pt x="5965" y="10800"/>
                  <a:pt x="0" y="10800"/>
                </a:cubicBezTo>
                <a:cubicBezTo>
                  <a:pt x="5965" y="10800"/>
                  <a:pt x="10800" y="10375"/>
                  <a:pt x="10800" y="9851"/>
                </a:cubicBezTo>
                <a:lnTo>
                  <a:pt x="10800" y="949"/>
                </a:lnTo>
                <a:cubicBezTo>
                  <a:pt x="10800" y="425"/>
                  <a:pt x="15635" y="0"/>
                  <a:pt x="21600" y="0"/>
                </a:cubicBezTo>
              </a:path>
            </a:pathLst>
          </a:custGeom>
          <a:ln w="19050">
            <a:solidFill>
              <a:srgbClr val="FF0000"/>
            </a:solidFill>
          </a:ln>
        </p:spPr>
        <p:txBody>
          <a:bodyPr lIns="45719" rIns="45719" anchor="ctr"/>
          <a:lstStyle/>
          <a:p>
            <a:pPr algn="ct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
        <p:nvSpPr>
          <p:cNvPr id="84" name="Rectangle 1"/>
          <p:cNvSpPr txBox="1"/>
          <p:nvPr/>
        </p:nvSpPr>
        <p:spPr>
          <a:xfrm>
            <a:off x="899591" y="4725144"/>
            <a:ext cx="7560842" cy="1506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Pour ces matières, les décisions de l’employeur doivent être précédées du recueil de l’avis du CSE. Le CSE doit être informé de la tenue de la réunion au cours de laquelle il sera consulté au moins 3 jours à l’avance.</a:t>
            </a:r>
          </a:p>
          <a:p>
            <a:pPr algn="just">
              <a:defRPr sz="1400" b="1">
                <a:latin typeface="Times New Roman"/>
                <a:ea typeface="Times New Roman"/>
                <a:cs typeface="Times New Roman"/>
                <a:sym typeface="Times New Roman"/>
              </a:defRPr>
            </a:pPr>
            <a:r>
              <a:t> </a:t>
            </a:r>
          </a:p>
          <a:p>
            <a:pPr>
              <a:defRPr sz="1400" b="1">
                <a:latin typeface="Times New Roman"/>
                <a:ea typeface="Times New Roman"/>
                <a:cs typeface="Times New Roman"/>
                <a:sym typeface="Times New Roman"/>
              </a:defRPr>
            </a:pPr>
            <a:r>
              <a:t>Le recours à la visioconférence est encouragé si nécessaire pour éviter les contacts physiques et si l’urgence l’exige, l’employeur peut prendre des mesures conservatoires d’organisation du travail avant d’avoir effectué la consultation </a:t>
            </a:r>
          </a:p>
        </p:txBody>
      </p:sp>
      <p:sp>
        <p:nvSpPr>
          <p:cNvPr id="85" name="Rectangle 3"/>
          <p:cNvSpPr txBox="1"/>
          <p:nvPr/>
        </p:nvSpPr>
        <p:spPr>
          <a:xfrm>
            <a:off x="3038195" y="404664"/>
            <a:ext cx="4774165"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Il s’agit d’adapter les modalités d’information / consultation à la crise sanitaire en permettant l’utilisation des techniques de communication à distance au détriment du présentiel source de risques potentiels</a:t>
            </a:r>
          </a:p>
        </p:txBody>
      </p:sp>
      <p:pic>
        <p:nvPicPr>
          <p:cNvPr id="86" name="Image 4" descr="Image 4"/>
          <p:cNvPicPr>
            <a:picLocks noChangeAspect="1"/>
          </p:cNvPicPr>
          <p:nvPr/>
        </p:nvPicPr>
        <p:blipFill>
          <a:blip r:embed="rId2"/>
          <a:stretch>
            <a:fillRect/>
          </a:stretch>
        </p:blipFill>
        <p:spPr>
          <a:xfrm>
            <a:off x="1831380" y="521749"/>
            <a:ext cx="495403" cy="724980"/>
          </a:xfrm>
          <a:prstGeom prst="rect">
            <a:avLst/>
          </a:prstGeom>
          <a:ln w="12700">
            <a:miter lim="400000"/>
          </a:ln>
        </p:spPr>
      </p:pic>
      <p:sp>
        <p:nvSpPr>
          <p:cNvPr id="87" name="ZoneTexte 5"/>
          <p:cNvSpPr txBox="1"/>
          <p:nvPr/>
        </p:nvSpPr>
        <p:spPr>
          <a:xfrm>
            <a:off x="1691680" y="1150971"/>
            <a:ext cx="774803"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Principe</a:t>
            </a:r>
          </a:p>
        </p:txBody>
      </p:sp>
      <p:sp>
        <p:nvSpPr>
          <p:cNvPr id="93" name="Connecteur droit avec flèche 6"/>
          <p:cNvSpPr/>
          <p:nvPr/>
        </p:nvSpPr>
        <p:spPr>
          <a:xfrm>
            <a:off x="2326782" y="875286"/>
            <a:ext cx="711414" cy="66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
        <p:nvSpPr>
          <p:cNvPr id="89" name="Rectangle 10"/>
          <p:cNvSpPr/>
          <p:nvPr/>
        </p:nvSpPr>
        <p:spPr>
          <a:xfrm>
            <a:off x="1115616" y="1916832"/>
            <a:ext cx="7128793" cy="1099887"/>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t>Ainsi, dans les entreprises de plus de 50 salariés, le CSE est informé et consulté sur les questions intéressant l’organisation, la gestion et la marche générale de l’entreprise, notamment sur la durée du travail ou les conditions d’emploi, de travail et de formation professionnelle ainsi que sur tout aménagement important modifiant les conditions de santé et de sécurité ou les conditions de travail</a:t>
            </a:r>
          </a:p>
        </p:txBody>
      </p:sp>
      <p:sp>
        <p:nvSpPr>
          <p:cNvPr id="90" name="Rectangle 11"/>
          <p:cNvSpPr txBox="1"/>
          <p:nvPr/>
        </p:nvSpPr>
        <p:spPr>
          <a:xfrm>
            <a:off x="971599" y="3839562"/>
            <a:ext cx="1363327" cy="287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400" b="1">
                <a:latin typeface="Times New Roman"/>
                <a:ea typeface="Times New Roman"/>
                <a:cs typeface="Times New Roman"/>
                <a:sym typeface="Times New Roman"/>
              </a:defRPr>
            </a:lvl1pPr>
          </a:lstStyle>
          <a:p>
            <a:r>
              <a:t>C’est le cas pour</a:t>
            </a:r>
          </a:p>
        </p:txBody>
      </p:sp>
      <p:sp>
        <p:nvSpPr>
          <p:cNvPr id="91" name="Rectangle 12"/>
          <p:cNvSpPr txBox="1"/>
          <p:nvPr/>
        </p:nvSpPr>
        <p:spPr>
          <a:xfrm>
            <a:off x="2615919" y="3626439"/>
            <a:ext cx="5485579" cy="693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 les modifications importantes de l’organisation du travail ;</a:t>
            </a:r>
          </a:p>
          <a:p>
            <a:pPr algn="just">
              <a:defRPr sz="1400" b="1">
                <a:latin typeface="Times New Roman"/>
                <a:ea typeface="Times New Roman"/>
                <a:cs typeface="Times New Roman"/>
                <a:sym typeface="Times New Roman"/>
              </a:defRPr>
            </a:pPr>
            <a:r>
              <a:t>- le recours à l’activité partielle ;</a:t>
            </a:r>
          </a:p>
          <a:p>
            <a:pPr algn="just">
              <a:defRPr sz="1400" b="1">
                <a:latin typeface="Times New Roman"/>
                <a:ea typeface="Times New Roman"/>
                <a:cs typeface="Times New Roman"/>
                <a:sym typeface="Times New Roman"/>
              </a:defRPr>
            </a:pPr>
            <a:r>
              <a:t>- les dérogations aux règles relatives à la durée du travail et aux repos</a:t>
            </a:r>
          </a:p>
        </p:txBody>
      </p:sp>
      <p:sp>
        <p:nvSpPr>
          <p:cNvPr id="92" name="Accolade ouvrante 13"/>
          <p:cNvSpPr/>
          <p:nvPr/>
        </p:nvSpPr>
        <p:spPr>
          <a:xfrm>
            <a:off x="2421271" y="3624119"/>
            <a:ext cx="389299" cy="73866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175"/>
                  <a:pt x="10800" y="20651"/>
                </a:cubicBezTo>
                <a:lnTo>
                  <a:pt x="10800" y="11749"/>
                </a:lnTo>
                <a:cubicBezTo>
                  <a:pt x="10800" y="11225"/>
                  <a:pt x="5965" y="10800"/>
                  <a:pt x="0" y="10800"/>
                </a:cubicBezTo>
                <a:cubicBezTo>
                  <a:pt x="5965" y="10800"/>
                  <a:pt x="10800" y="10375"/>
                  <a:pt x="10800" y="9851"/>
                </a:cubicBezTo>
                <a:lnTo>
                  <a:pt x="10800" y="949"/>
                </a:lnTo>
                <a:cubicBezTo>
                  <a:pt x="10800" y="425"/>
                  <a:pt x="15635" y="0"/>
                  <a:pt x="21600" y="0"/>
                </a:cubicBezTo>
              </a:path>
            </a:pathLst>
          </a:custGeom>
          <a:ln w="19050">
            <a:solidFill>
              <a:srgbClr val="FF0000"/>
            </a:solidFill>
          </a:ln>
        </p:spPr>
        <p:txBody>
          <a:bodyPr lIns="45719" rIns="45719" anchor="ctr"/>
          <a:lstStyle/>
          <a:p>
            <a:pPr algn="ct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
        <p:nvSpPr>
          <p:cNvPr id="96" name="Rectangle 1"/>
          <p:cNvSpPr txBox="1"/>
          <p:nvPr/>
        </p:nvSpPr>
        <p:spPr>
          <a:xfrm>
            <a:off x="681483" y="5324513"/>
            <a:ext cx="7992890" cy="490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err="1"/>
              <a:t>L’avis</a:t>
            </a:r>
            <a:r>
              <a:rPr dirty="0"/>
              <a:t> du CSE </a:t>
            </a:r>
            <a:r>
              <a:rPr dirty="0" err="1"/>
              <a:t>devra</a:t>
            </a:r>
            <a:r>
              <a:rPr dirty="0"/>
              <a:t> </a:t>
            </a:r>
            <a:r>
              <a:rPr dirty="0" err="1"/>
              <a:t>toutefois</a:t>
            </a:r>
            <a:r>
              <a:rPr dirty="0"/>
              <a:t> </a:t>
            </a:r>
            <a:r>
              <a:rPr dirty="0" err="1"/>
              <a:t>être</a:t>
            </a:r>
            <a:r>
              <a:rPr dirty="0"/>
              <a:t> </a:t>
            </a:r>
            <a:r>
              <a:rPr dirty="0" err="1"/>
              <a:t>rendu</a:t>
            </a:r>
            <a:r>
              <a:rPr dirty="0"/>
              <a:t> au plus tard dans un </a:t>
            </a:r>
            <a:r>
              <a:rPr dirty="0" err="1"/>
              <a:t>délai</a:t>
            </a:r>
            <a:r>
              <a:rPr dirty="0"/>
              <a:t> d’1 </a:t>
            </a:r>
            <a:r>
              <a:rPr dirty="0" err="1"/>
              <a:t>mois</a:t>
            </a:r>
            <a:r>
              <a:rPr dirty="0"/>
              <a:t> à </a:t>
            </a:r>
            <a:r>
              <a:rPr dirty="0" err="1"/>
              <a:t>compter</a:t>
            </a:r>
            <a:r>
              <a:rPr dirty="0"/>
              <a:t> de </a:t>
            </a:r>
            <a:r>
              <a:rPr dirty="0" err="1"/>
              <a:t>cette</a:t>
            </a:r>
            <a:r>
              <a:rPr dirty="0"/>
              <a:t> information</a:t>
            </a:r>
          </a:p>
        </p:txBody>
      </p:sp>
      <p:sp>
        <p:nvSpPr>
          <p:cNvPr id="97" name="Rectangle 2"/>
          <p:cNvSpPr/>
          <p:nvPr/>
        </p:nvSpPr>
        <p:spPr>
          <a:xfrm>
            <a:off x="575555" y="404664"/>
            <a:ext cx="7992890" cy="738664"/>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latin typeface="Times New Roman"/>
                <a:ea typeface="Times New Roman"/>
                <a:cs typeface="Times New Roman"/>
                <a:sym typeface="Times New Roman"/>
              </a:defRPr>
            </a:lvl1pPr>
          </a:lstStyle>
          <a:p>
            <a:r>
              <a:rPr dirty="0" err="1"/>
              <a:t>Cependant</a:t>
            </a:r>
            <a:r>
              <a:rPr dirty="0"/>
              <a:t>, </a:t>
            </a:r>
            <a:r>
              <a:rPr dirty="0" err="1"/>
              <a:t>ces</a:t>
            </a:r>
            <a:r>
              <a:rPr dirty="0"/>
              <a:t> </a:t>
            </a:r>
            <a:r>
              <a:rPr dirty="0" err="1"/>
              <a:t>nouvelles</a:t>
            </a:r>
            <a:r>
              <a:rPr dirty="0"/>
              <a:t> </a:t>
            </a:r>
            <a:r>
              <a:rPr dirty="0" err="1"/>
              <a:t>modalités</a:t>
            </a:r>
            <a:r>
              <a:rPr dirty="0"/>
              <a:t> </a:t>
            </a:r>
            <a:r>
              <a:rPr lang="fr-FR" dirty="0"/>
              <a:t>dérogatoires</a:t>
            </a:r>
            <a:r>
              <a:rPr dirty="0"/>
              <a:t>, ne </a:t>
            </a:r>
            <a:r>
              <a:rPr dirty="0" err="1"/>
              <a:t>remettent</a:t>
            </a:r>
            <a:r>
              <a:rPr dirty="0"/>
              <a:t> </a:t>
            </a:r>
            <a:r>
              <a:rPr dirty="0" err="1"/>
              <a:t>en</a:t>
            </a:r>
            <a:r>
              <a:rPr dirty="0"/>
              <a:t> </a:t>
            </a:r>
            <a:r>
              <a:rPr dirty="0" err="1"/>
              <a:t>aucun</a:t>
            </a:r>
            <a:r>
              <a:rPr dirty="0"/>
              <a:t> </a:t>
            </a:r>
            <a:r>
              <a:rPr dirty="0" err="1"/>
              <a:t>cas</a:t>
            </a:r>
            <a:r>
              <a:rPr dirty="0"/>
              <a:t> les </a:t>
            </a:r>
            <a:r>
              <a:rPr dirty="0" err="1"/>
              <a:t>délais</a:t>
            </a:r>
            <a:r>
              <a:rPr dirty="0"/>
              <a:t> </a:t>
            </a:r>
            <a:r>
              <a:rPr dirty="0" err="1"/>
              <a:t>prévus</a:t>
            </a:r>
            <a:r>
              <a:rPr dirty="0"/>
              <a:t> par le code du travail sous </a:t>
            </a:r>
            <a:r>
              <a:rPr dirty="0" err="1"/>
              <a:t>réserve</a:t>
            </a:r>
            <a:r>
              <a:rPr dirty="0"/>
              <a:t> des </a:t>
            </a:r>
            <a:r>
              <a:rPr dirty="0" err="1"/>
              <a:t>nouvelles</a:t>
            </a:r>
            <a:r>
              <a:rPr dirty="0"/>
              <a:t> </a:t>
            </a:r>
            <a:r>
              <a:rPr dirty="0" err="1"/>
              <a:t>mesures</a:t>
            </a:r>
            <a:r>
              <a:rPr dirty="0"/>
              <a:t> </a:t>
            </a:r>
            <a:r>
              <a:rPr dirty="0" err="1"/>
              <a:t>concernant</a:t>
            </a:r>
            <a:r>
              <a:rPr dirty="0"/>
              <a:t> les congés </a:t>
            </a:r>
            <a:r>
              <a:rPr dirty="0" err="1"/>
              <a:t>payés</a:t>
            </a:r>
            <a:r>
              <a:rPr dirty="0"/>
              <a:t>, la durée du travail et les </a:t>
            </a:r>
            <a:r>
              <a:rPr dirty="0" err="1"/>
              <a:t>jours</a:t>
            </a:r>
            <a:r>
              <a:rPr dirty="0"/>
              <a:t> de repos</a:t>
            </a:r>
            <a:r>
              <a:rPr lang="fr-FR" dirty="0"/>
              <a:t>.</a:t>
            </a:r>
            <a:endParaRPr dirty="0"/>
          </a:p>
        </p:txBody>
      </p:sp>
      <p:sp>
        <p:nvSpPr>
          <p:cNvPr id="98" name="Rectangle 3"/>
          <p:cNvSpPr txBox="1"/>
          <p:nvPr/>
        </p:nvSpPr>
        <p:spPr>
          <a:xfrm>
            <a:off x="251519" y="1475492"/>
            <a:ext cx="859928" cy="3484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b="1">
                <a:latin typeface="Times New Roman"/>
                <a:ea typeface="Times New Roman"/>
                <a:cs typeface="Times New Roman"/>
                <a:sym typeface="Times New Roman"/>
              </a:defRPr>
            </a:lvl1pPr>
          </a:lstStyle>
          <a:p>
            <a:r>
              <a:t> Rappel</a:t>
            </a:r>
          </a:p>
        </p:txBody>
      </p:sp>
      <p:sp>
        <p:nvSpPr>
          <p:cNvPr id="99" name="Rectangle 4"/>
          <p:cNvSpPr txBox="1"/>
          <p:nvPr/>
        </p:nvSpPr>
        <p:spPr>
          <a:xfrm>
            <a:off x="575555" y="1916832"/>
            <a:ext cx="7992890" cy="130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L’ordonnance 2020-389 du 1</a:t>
            </a:r>
            <a:r>
              <a:rPr baseline="30000"/>
              <a:t>er</a:t>
            </a:r>
            <a:r>
              <a:t> avril 2020 portant mesures d’urgence relatives aux instances représentatives du personnel modifie les articles 5, 6 et 7 de l’ordonnance 2020-323 du 25 mars 2020 portant mesures d’urgence en matière de congés payés, de durée du travail et de jours de repos pour adapter les règles applicables en matière d’information et de consultation du CSE aux mesures prises en urgence par l’employeur pour adapter à la hausse ou à la baisse la durée du travail applicable dans l’entreprise</a:t>
            </a:r>
          </a:p>
        </p:txBody>
      </p:sp>
      <p:sp>
        <p:nvSpPr>
          <p:cNvPr id="100" name="Rectangle 5"/>
          <p:cNvSpPr txBox="1"/>
          <p:nvPr/>
        </p:nvSpPr>
        <p:spPr>
          <a:xfrm>
            <a:off x="5220072" y="3523129"/>
            <a:ext cx="2736304" cy="1099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 les RTT</a:t>
            </a:r>
          </a:p>
          <a:p>
            <a:pPr algn="just">
              <a:defRPr sz="1400" b="1">
                <a:latin typeface="Times New Roman"/>
                <a:ea typeface="Times New Roman"/>
                <a:cs typeface="Times New Roman"/>
                <a:sym typeface="Times New Roman"/>
              </a:defRPr>
            </a:pPr>
            <a:r>
              <a:t>- les durées maximales du travail</a:t>
            </a:r>
          </a:p>
          <a:p>
            <a:pPr algn="just">
              <a:defRPr sz="1400" b="1">
                <a:latin typeface="Times New Roman"/>
                <a:ea typeface="Times New Roman"/>
                <a:cs typeface="Times New Roman"/>
                <a:sym typeface="Times New Roman"/>
              </a:defRPr>
            </a:pPr>
            <a:r>
              <a:t>- le repos quotidien </a:t>
            </a:r>
          </a:p>
          <a:p>
            <a:pPr algn="just">
              <a:defRPr sz="1400" b="1">
                <a:latin typeface="Times New Roman"/>
                <a:ea typeface="Times New Roman"/>
                <a:cs typeface="Times New Roman"/>
                <a:sym typeface="Times New Roman"/>
              </a:defRPr>
            </a:pPr>
            <a:r>
              <a:t>- le repos dominical</a:t>
            </a:r>
          </a:p>
          <a:p>
            <a:pPr algn="just">
              <a:defRPr sz="1400" b="1">
                <a:latin typeface="Times New Roman"/>
                <a:ea typeface="Times New Roman"/>
                <a:cs typeface="Times New Roman"/>
                <a:sym typeface="Times New Roman"/>
              </a:defRPr>
            </a:pPr>
            <a:r>
              <a:t>- le travail de nuit  </a:t>
            </a:r>
          </a:p>
        </p:txBody>
      </p:sp>
      <p:sp>
        <p:nvSpPr>
          <p:cNvPr id="101" name="Rectangle 6"/>
          <p:cNvSpPr txBox="1"/>
          <p:nvPr/>
        </p:nvSpPr>
        <p:spPr>
          <a:xfrm>
            <a:off x="1255755" y="3523131"/>
            <a:ext cx="3787168" cy="1099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À titre exceptionnel, l’article 7 de l’ordonnance du 1</a:t>
            </a:r>
            <a:r>
              <a:rPr baseline="30000"/>
              <a:t>er</a:t>
            </a:r>
            <a:r>
              <a:t> avril prévoit que le CSE est informé concomitamment à la mise en œuvre, par l’employeur, d’une faculté ou d’une dérogation offerte sur les mesures portant sur :</a:t>
            </a:r>
          </a:p>
        </p:txBody>
      </p:sp>
      <p:sp>
        <p:nvSpPr>
          <p:cNvPr id="102" name="Rectangle 7"/>
          <p:cNvSpPr/>
          <p:nvPr/>
        </p:nvSpPr>
        <p:spPr>
          <a:xfrm>
            <a:off x="395535" y="1844824"/>
            <a:ext cx="8352930" cy="4608513"/>
          </a:xfrm>
          <a:prstGeom prst="rect">
            <a:avLst/>
          </a:prstGeom>
          <a:ln w="19050">
            <a:solidFill>
              <a:srgbClr val="FF0000"/>
            </a:solidFill>
          </a:ln>
        </p:spPr>
        <p:txBody>
          <a:bodyPr lIns="45719" rIns="45719" anchor="ctr"/>
          <a:lstStyle/>
          <a:p>
            <a:pPr algn="ctr">
              <a:defRPr>
                <a:solidFill>
                  <a:srgbClr val="FFFFFF"/>
                </a:solidFill>
              </a:defRPr>
            </a:pPr>
            <a:endParaRPr/>
          </a:p>
        </p:txBody>
      </p:sp>
      <p:sp>
        <p:nvSpPr>
          <p:cNvPr id="103" name="Accolade ouvrante 9"/>
          <p:cNvSpPr/>
          <p:nvPr/>
        </p:nvSpPr>
        <p:spPr>
          <a:xfrm>
            <a:off x="5042922" y="3523131"/>
            <a:ext cx="389299" cy="12020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339"/>
                  <a:pt x="10800" y="21017"/>
                </a:cubicBezTo>
                <a:lnTo>
                  <a:pt x="10800" y="11383"/>
                </a:lnTo>
                <a:cubicBezTo>
                  <a:pt x="10800" y="11061"/>
                  <a:pt x="5965" y="10800"/>
                  <a:pt x="0" y="10800"/>
                </a:cubicBezTo>
                <a:cubicBezTo>
                  <a:pt x="5965" y="10800"/>
                  <a:pt x="10800" y="10539"/>
                  <a:pt x="10800" y="10217"/>
                </a:cubicBezTo>
                <a:lnTo>
                  <a:pt x="10800" y="583"/>
                </a:lnTo>
                <a:cubicBezTo>
                  <a:pt x="10800" y="261"/>
                  <a:pt x="15635" y="0"/>
                  <a:pt x="21600" y="0"/>
                </a:cubicBezTo>
              </a:path>
            </a:pathLst>
          </a:custGeom>
          <a:ln w="19050">
            <a:solidFill>
              <a:srgbClr val="FF0000"/>
            </a:solidFill>
          </a:ln>
        </p:spPr>
        <p:txBody>
          <a:bodyPr lIns="45719" rIns="45719" anchor="ctr"/>
          <a:lstStyle/>
          <a:p>
            <a:pPr algn="ct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107" name="Rectangle 35"/>
          <p:cNvSpPr/>
          <p:nvPr/>
        </p:nvSpPr>
        <p:spPr>
          <a:xfrm>
            <a:off x="8718257" y="0"/>
            <a:ext cx="425743" cy="421392"/>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400" b="1">
                <a:solidFill>
                  <a:srgbClr val="FFFFFF"/>
                </a:solidFill>
                <a:latin typeface="Times New Roman"/>
                <a:ea typeface="Times New Roman"/>
                <a:cs typeface="Times New Roman"/>
                <a:sym typeface="Times New Roman"/>
              </a:defRPr>
            </a:lvl1pPr>
          </a:lstStyle>
          <a:p>
            <a:r>
              <a:t>1</a:t>
            </a:r>
          </a:p>
        </p:txBody>
      </p:sp>
      <p:sp>
        <p:nvSpPr>
          <p:cNvPr id="108" name="Rectangle 1"/>
          <p:cNvSpPr/>
          <p:nvPr/>
        </p:nvSpPr>
        <p:spPr>
          <a:xfrm>
            <a:off x="-1" y="-1"/>
            <a:ext cx="7992890" cy="54000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600" b="1">
                <a:solidFill>
                  <a:srgbClr val="FFFFFF"/>
                </a:solidFill>
                <a:latin typeface="Times New Roman"/>
                <a:ea typeface="Times New Roman"/>
                <a:cs typeface="Times New Roman"/>
                <a:sym typeface="Times New Roman"/>
              </a:defRPr>
            </a:lvl1pPr>
          </a:lstStyle>
          <a:p>
            <a:r>
              <a:t>MODALITÉS DE MISE EN ŒUVRE DES CONSULTATIONS DU CSE VIA LA VISIOCONFÉRENCE</a:t>
            </a:r>
          </a:p>
        </p:txBody>
      </p:sp>
      <p:sp>
        <p:nvSpPr>
          <p:cNvPr id="109" name="Rectangle 30"/>
          <p:cNvSpPr txBox="1"/>
          <p:nvPr/>
        </p:nvSpPr>
        <p:spPr>
          <a:xfrm>
            <a:off x="2537583" y="1107900"/>
            <a:ext cx="5386233" cy="130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Dans le contexte d’état d’urgence sanitaire lié à l’épidémie de COVID-19, et afin d’assurer la continuité du fonctionnement des CSE (</a:t>
            </a:r>
            <a:r>
              <a:rPr i="1"/>
              <a:t>CSE, CSEE, CSEC</a:t>
            </a:r>
            <a:r>
              <a:t>), et de permettre ainsi leur consultation sur les décisions de l’employeur induites par cette crise sanitaire, des dispositions exceptionnelles et temporaires ouvrent la possibilité de recourir à la visioconférence, sans limitation</a:t>
            </a:r>
          </a:p>
        </p:txBody>
      </p:sp>
      <p:pic>
        <p:nvPicPr>
          <p:cNvPr id="110" name="Image 31" descr="Image 31"/>
          <p:cNvPicPr>
            <a:picLocks noChangeAspect="1"/>
          </p:cNvPicPr>
          <p:nvPr/>
        </p:nvPicPr>
        <p:blipFill>
          <a:blip r:embed="rId2"/>
          <a:stretch>
            <a:fillRect/>
          </a:stretch>
        </p:blipFill>
        <p:spPr>
          <a:xfrm>
            <a:off x="1327324" y="1437910"/>
            <a:ext cx="495403" cy="724980"/>
          </a:xfrm>
          <a:prstGeom prst="rect">
            <a:avLst/>
          </a:prstGeom>
          <a:ln w="12700">
            <a:miter lim="400000"/>
          </a:ln>
        </p:spPr>
      </p:pic>
      <p:sp>
        <p:nvSpPr>
          <p:cNvPr id="111" name="ZoneTexte 32"/>
          <p:cNvSpPr txBox="1"/>
          <p:nvPr/>
        </p:nvSpPr>
        <p:spPr>
          <a:xfrm>
            <a:off x="1187624" y="2067132"/>
            <a:ext cx="774803"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Principe</a:t>
            </a:r>
          </a:p>
        </p:txBody>
      </p:sp>
      <p:sp>
        <p:nvSpPr>
          <p:cNvPr id="116" name="Connecteur droit avec flèche 33"/>
          <p:cNvSpPr/>
          <p:nvPr/>
        </p:nvSpPr>
        <p:spPr>
          <a:xfrm>
            <a:off x="1822726" y="1789615"/>
            <a:ext cx="714858" cy="80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
        <p:nvSpPr>
          <p:cNvPr id="113" name="Rectangle 4"/>
          <p:cNvSpPr/>
          <p:nvPr/>
        </p:nvSpPr>
        <p:spPr>
          <a:xfrm>
            <a:off x="1952836" y="3142070"/>
            <a:ext cx="5238328" cy="693488"/>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Le recours à la visioconférence est autorisé pour l’ensemble des réunions (</a:t>
            </a:r>
            <a:r>
              <a:rPr i="1"/>
              <a:t>donc, sans limite de nombre</a:t>
            </a:r>
            <a:r>
              <a:t>) des CSE et des autres IRP, après que l’employeur en a informé leurs membres</a:t>
            </a:r>
          </a:p>
        </p:txBody>
      </p:sp>
      <p:sp>
        <p:nvSpPr>
          <p:cNvPr id="114" name="Rectangle 5"/>
          <p:cNvSpPr/>
          <p:nvPr/>
        </p:nvSpPr>
        <p:spPr>
          <a:xfrm>
            <a:off x="2336941" y="4941168"/>
            <a:ext cx="5787517" cy="896688"/>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b="1">
                <a:latin typeface="Times New Roman"/>
                <a:ea typeface="Times New Roman"/>
                <a:cs typeface="Times New Roman"/>
                <a:sym typeface="Times New Roman"/>
              </a:defRPr>
            </a:pPr>
            <a:r>
              <a:t>Ces dispositions sont applicables aux réunions convoquées jusqu’au 24 mai 2020, c’est-à-dire pendant la période de l’état d’urgence sanitaire déclaré pour une durée de 2 mois depuis le 24 mars 2020 (</a:t>
            </a:r>
            <a:r>
              <a:rPr i="1"/>
              <a:t>cette date sera susceptible d’être prorogée en fonction de l’évolution de la situation</a:t>
            </a:r>
            <a:r>
              <a:t>)</a:t>
            </a:r>
          </a:p>
        </p:txBody>
      </p:sp>
      <p:pic>
        <p:nvPicPr>
          <p:cNvPr id="115" name="Image 36" descr="Image 36"/>
          <p:cNvPicPr>
            <a:picLocks noChangeAspect="1"/>
          </p:cNvPicPr>
          <p:nvPr/>
        </p:nvPicPr>
        <p:blipFill>
          <a:blip r:embed="rId3"/>
          <a:stretch>
            <a:fillRect/>
          </a:stretch>
        </p:blipFill>
        <p:spPr>
          <a:xfrm>
            <a:off x="1025518" y="4941167"/>
            <a:ext cx="835519" cy="954107"/>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graphicFrame>
        <p:nvGraphicFramePr>
          <p:cNvPr id="119" name="Tableau 4"/>
          <p:cNvGraphicFramePr/>
          <p:nvPr>
            <p:extLst>
              <p:ext uri="{D42A27DB-BD31-4B8C-83A1-F6EECF244321}">
                <p14:modId xmlns:p14="http://schemas.microsoft.com/office/powerpoint/2010/main" val="1086935033"/>
              </p:ext>
            </p:extLst>
          </p:nvPr>
        </p:nvGraphicFramePr>
        <p:xfrm>
          <a:off x="431539" y="116632"/>
          <a:ext cx="8280920" cy="3870960"/>
        </p:xfrm>
        <a:graphic>
          <a:graphicData uri="http://schemas.openxmlformats.org/drawingml/2006/table">
            <a:tbl>
              <a:tblPr bandRow="1">
                <a:tableStyleId>{4C3C2611-4C71-4FC5-86AE-919BDF0F9419}</a:tableStyleId>
              </a:tblPr>
              <a:tblGrid>
                <a:gridCol w="1872208">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tblGrid>
              <a:tr h="370840">
                <a:tc rowSpan="2">
                  <a:txBody>
                    <a:bodyPr/>
                    <a:lstStyle/>
                    <a:p>
                      <a:pPr algn="l">
                        <a:defRPr sz="1800"/>
                      </a:pPr>
                      <a:r>
                        <a:rPr sz="1400" b="1">
                          <a:latin typeface="Times New Roman"/>
                          <a:ea typeface="Times New Roman"/>
                          <a:cs typeface="Times New Roman"/>
                          <a:sym typeface="Times New Roman"/>
                        </a:rPr>
                        <a:t>Le dispositif garantit</a:t>
                      </a:r>
                    </a:p>
                  </a:txBody>
                  <a:tcPr marL="45720" marR="45720" anchor="ctr" horzOverflow="overflow">
                    <a:lnL w="12700">
                      <a:miter lim="400000"/>
                    </a:lnL>
                    <a:lnR>
                      <a:solidFill>
                        <a:srgbClr val="FF0000"/>
                      </a:solidFill>
                    </a:lnR>
                    <a:lnT w="12700">
                      <a:miter lim="400000"/>
                    </a:lnT>
                    <a:lnB>
                      <a:solidFill>
                        <a:srgbClr val="FF0000"/>
                      </a:solidFill>
                    </a:lnB>
                    <a:noFill/>
                  </a:tcPr>
                </a:tc>
                <a:tc>
                  <a:txBody>
                    <a:bodyPr/>
                    <a:lstStyle/>
                    <a:p>
                      <a:pPr algn="just">
                        <a:defRPr sz="1800"/>
                      </a:pPr>
                      <a:r>
                        <a:rPr sz="1400" b="1" dirty="0" err="1">
                          <a:latin typeface="Times New Roman"/>
                          <a:ea typeface="Times New Roman"/>
                          <a:cs typeface="Times New Roman"/>
                          <a:sym typeface="Times New Roman"/>
                        </a:rPr>
                        <a:t>Lorsque</a:t>
                      </a:r>
                      <a:r>
                        <a:rPr sz="1400" b="1" dirty="0">
                          <a:latin typeface="Times New Roman"/>
                          <a:ea typeface="Times New Roman"/>
                          <a:cs typeface="Times New Roman"/>
                          <a:sym typeface="Times New Roman"/>
                        </a:rPr>
                        <a:t> le CSE </a:t>
                      </a:r>
                      <a:r>
                        <a:rPr sz="1400" b="1" dirty="0" err="1">
                          <a:latin typeface="Times New Roman"/>
                          <a:ea typeface="Times New Roman"/>
                          <a:cs typeface="Times New Roman"/>
                          <a:sym typeface="Times New Roman"/>
                        </a:rPr>
                        <a:t>est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réuni</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en</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visioconférence</a:t>
                      </a:r>
                      <a:r>
                        <a:rPr sz="1400" b="1" dirty="0">
                          <a:latin typeface="Times New Roman"/>
                          <a:ea typeface="Times New Roman"/>
                          <a:cs typeface="Times New Roman"/>
                          <a:sym typeface="Times New Roman"/>
                        </a:rPr>
                        <a:t>, le </a:t>
                      </a:r>
                      <a:r>
                        <a:rPr sz="1400" b="1" dirty="0" err="1">
                          <a:latin typeface="Times New Roman"/>
                          <a:ea typeface="Times New Roman"/>
                          <a:cs typeface="Times New Roman"/>
                          <a:sym typeface="Times New Roman"/>
                        </a:rPr>
                        <a:t>dispositif</a:t>
                      </a:r>
                      <a:r>
                        <a:rPr sz="1400" b="1" dirty="0">
                          <a:latin typeface="Times New Roman"/>
                          <a:ea typeface="Times New Roman"/>
                          <a:cs typeface="Times New Roman"/>
                          <a:sym typeface="Times New Roman"/>
                        </a:rPr>
                        <a:t> technique mis </a:t>
                      </a:r>
                      <a:r>
                        <a:rPr sz="1400" b="1" dirty="0" err="1">
                          <a:latin typeface="Times New Roman"/>
                          <a:ea typeface="Times New Roman"/>
                          <a:cs typeface="Times New Roman"/>
                          <a:sym typeface="Times New Roman"/>
                        </a:rPr>
                        <a:t>en</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œuvre</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doit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garantir</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l’identification</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membres</a:t>
                      </a:r>
                      <a:r>
                        <a:rPr sz="1400" b="1" dirty="0">
                          <a:latin typeface="Times New Roman"/>
                          <a:ea typeface="Times New Roman"/>
                          <a:cs typeface="Times New Roman"/>
                          <a:sym typeface="Times New Roman"/>
                        </a:rPr>
                        <a:t> du CSE et </a:t>
                      </a:r>
                      <a:r>
                        <a:rPr sz="1400" b="1" dirty="0" err="1">
                          <a:latin typeface="Times New Roman"/>
                          <a:ea typeface="Times New Roman"/>
                          <a:cs typeface="Times New Roman"/>
                          <a:sym typeface="Times New Roman"/>
                        </a:rPr>
                        <a:t>leur</a:t>
                      </a:r>
                      <a:r>
                        <a:rPr sz="1400" b="1" dirty="0">
                          <a:latin typeface="Times New Roman"/>
                          <a:ea typeface="Times New Roman"/>
                          <a:cs typeface="Times New Roman"/>
                          <a:sym typeface="Times New Roman"/>
                        </a:rPr>
                        <a:t> participation effective, </a:t>
                      </a:r>
                      <a:r>
                        <a:rPr sz="1400" b="1" dirty="0" err="1">
                          <a:latin typeface="Times New Roman"/>
                          <a:ea typeface="Times New Roman"/>
                          <a:cs typeface="Times New Roman"/>
                          <a:sym typeface="Times New Roman"/>
                        </a:rPr>
                        <a:t>en</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assurant</a:t>
                      </a:r>
                      <a:r>
                        <a:rPr sz="1400" b="1" dirty="0">
                          <a:latin typeface="Times New Roman"/>
                          <a:ea typeface="Times New Roman"/>
                          <a:cs typeface="Times New Roman"/>
                          <a:sym typeface="Times New Roman"/>
                        </a:rPr>
                        <a:t> la retransmission continue et </a:t>
                      </a:r>
                      <a:r>
                        <a:rPr sz="1400" b="1" dirty="0" err="1">
                          <a:latin typeface="Times New Roman"/>
                          <a:ea typeface="Times New Roman"/>
                          <a:cs typeface="Times New Roman"/>
                          <a:sym typeface="Times New Roman"/>
                        </a:rPr>
                        <a:t>simultanée</a:t>
                      </a:r>
                      <a:r>
                        <a:rPr sz="1400" b="1" dirty="0">
                          <a:latin typeface="Times New Roman"/>
                          <a:ea typeface="Times New Roman"/>
                          <a:cs typeface="Times New Roman"/>
                          <a:sym typeface="Times New Roman"/>
                        </a:rPr>
                        <a:t> du son et de </a:t>
                      </a:r>
                      <a:r>
                        <a:rPr sz="1400" b="1" dirty="0" err="1">
                          <a:latin typeface="Times New Roman"/>
                          <a:ea typeface="Times New Roman"/>
                          <a:cs typeface="Times New Roman"/>
                          <a:sym typeface="Times New Roman"/>
                        </a:rPr>
                        <a:t>l’image</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délibérations</a:t>
                      </a:r>
                      <a:r>
                        <a:rPr lang="fr-FR" sz="1400" b="1" dirty="0">
                          <a:latin typeface="Times New Roman"/>
                          <a:ea typeface="Times New Roman"/>
                          <a:cs typeface="Times New Roman"/>
                          <a:sym typeface="Times New Roman"/>
                        </a:rPr>
                        <a:t>.</a:t>
                      </a:r>
                      <a:endParaRPr sz="1400" b="1" dirty="0">
                        <a:latin typeface="Times New Roman"/>
                        <a:ea typeface="Times New Roman"/>
                        <a:cs typeface="Times New Roman"/>
                        <a:sym typeface="Times New Roman"/>
                      </a:endParaRPr>
                    </a:p>
                  </a:txBody>
                  <a:tcPr marL="45720" marR="45720" horzOverflow="overflow">
                    <a:lnL>
                      <a:solidFill>
                        <a:srgbClr val="FF0000"/>
                      </a:solidFill>
                    </a:lnL>
                    <a:lnR w="12700">
                      <a:miter lim="400000"/>
                    </a:lnR>
                    <a:lnT w="12700">
                      <a:miter lim="400000"/>
                    </a:lnT>
                    <a:lnB>
                      <a:solidFill>
                        <a:srgbClr val="FF0000"/>
                      </a:solidFill>
                    </a:lnB>
                    <a:noFill/>
                  </a:tcPr>
                </a:tc>
                <a:extLst>
                  <a:ext uri="{0D108BD9-81ED-4DB2-BD59-A6C34878D82A}">
                    <a16:rowId xmlns:a16="http://schemas.microsoft.com/office/drawing/2014/main" val="10000"/>
                  </a:ext>
                </a:extLst>
              </a:tr>
              <a:tr h="370840">
                <a:tc vMerge="1">
                  <a:txBody>
                    <a:bodyPr/>
                    <a:lstStyle/>
                    <a:p>
                      <a:endParaRPr lang="fr-FR"/>
                    </a:p>
                  </a:txBody>
                  <a:tcPr/>
                </a:tc>
                <a:tc>
                  <a:txBody>
                    <a:bodyPr/>
                    <a:lstStyle/>
                    <a:p>
                      <a:pPr algn="just">
                        <a:defRPr sz="1800"/>
                      </a:pPr>
                      <a:r>
                        <a:rPr sz="1400" b="1" dirty="0" err="1">
                          <a:latin typeface="Times New Roman"/>
                          <a:ea typeface="Times New Roman"/>
                          <a:cs typeface="Times New Roman"/>
                          <a:sym typeface="Times New Roman"/>
                        </a:rPr>
                        <a:t>Lorsqu’il</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est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procédé</a:t>
                      </a:r>
                      <a:r>
                        <a:rPr sz="1400" b="1" dirty="0">
                          <a:latin typeface="Times New Roman"/>
                          <a:ea typeface="Times New Roman"/>
                          <a:cs typeface="Times New Roman"/>
                          <a:sym typeface="Times New Roman"/>
                        </a:rPr>
                        <a:t> à un vote à bulletin secret, le </a:t>
                      </a:r>
                      <a:r>
                        <a:rPr sz="1400" b="1" dirty="0" err="1">
                          <a:latin typeface="Times New Roman"/>
                          <a:ea typeface="Times New Roman"/>
                          <a:cs typeface="Times New Roman"/>
                          <a:sym typeface="Times New Roman"/>
                        </a:rPr>
                        <a:t>dispositif</a:t>
                      </a:r>
                      <a:r>
                        <a:rPr sz="1400" b="1" dirty="0">
                          <a:latin typeface="Times New Roman"/>
                          <a:ea typeface="Times New Roman"/>
                          <a:cs typeface="Times New Roman"/>
                          <a:sym typeface="Times New Roman"/>
                        </a:rPr>
                        <a:t> de vote </a:t>
                      </a:r>
                      <a:r>
                        <a:rPr sz="1400" b="1" dirty="0" err="1">
                          <a:latin typeface="Times New Roman"/>
                          <a:ea typeface="Times New Roman"/>
                          <a:cs typeface="Times New Roman"/>
                          <a:sym typeface="Times New Roman"/>
                        </a:rPr>
                        <a:t>doit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garantir</a:t>
                      </a:r>
                      <a:r>
                        <a:rPr sz="1400" b="1" dirty="0">
                          <a:latin typeface="Times New Roman"/>
                          <a:ea typeface="Times New Roman"/>
                          <a:cs typeface="Times New Roman"/>
                          <a:sym typeface="Times New Roman"/>
                        </a:rPr>
                        <a:t> que </a:t>
                      </a:r>
                      <a:r>
                        <a:rPr sz="1400" b="1" dirty="0" err="1">
                          <a:latin typeface="Times New Roman"/>
                          <a:ea typeface="Times New Roman"/>
                          <a:cs typeface="Times New Roman"/>
                          <a:sym typeface="Times New Roman"/>
                        </a:rPr>
                        <a:t>l’identité</a:t>
                      </a:r>
                      <a:r>
                        <a:rPr sz="1400" b="1" dirty="0">
                          <a:latin typeface="Times New Roman"/>
                          <a:ea typeface="Times New Roman"/>
                          <a:cs typeface="Times New Roman"/>
                          <a:sym typeface="Times New Roman"/>
                        </a:rPr>
                        <a:t> de </a:t>
                      </a:r>
                      <a:r>
                        <a:rPr sz="1400" b="1" dirty="0" err="1">
                          <a:latin typeface="Times New Roman"/>
                          <a:ea typeface="Times New Roman"/>
                          <a:cs typeface="Times New Roman"/>
                          <a:sym typeface="Times New Roman"/>
                        </a:rPr>
                        <a:t>l’électeur</a:t>
                      </a:r>
                      <a:r>
                        <a:rPr sz="1400" b="1" dirty="0">
                          <a:latin typeface="Times New Roman"/>
                          <a:ea typeface="Times New Roman"/>
                          <a:cs typeface="Times New Roman"/>
                          <a:sym typeface="Times New Roman"/>
                        </a:rPr>
                        <a:t> ne </a:t>
                      </a:r>
                      <a:r>
                        <a:rPr sz="1400" b="1" dirty="0" err="1">
                          <a:latin typeface="Times New Roman"/>
                          <a:ea typeface="Times New Roman"/>
                          <a:cs typeface="Times New Roman"/>
                          <a:sym typeface="Times New Roman"/>
                        </a:rPr>
                        <a:t>peut</a:t>
                      </a:r>
                      <a:r>
                        <a:rPr sz="1400" b="1" dirty="0">
                          <a:latin typeface="Times New Roman"/>
                          <a:ea typeface="Times New Roman"/>
                          <a:cs typeface="Times New Roman"/>
                          <a:sym typeface="Times New Roman"/>
                        </a:rPr>
                        <a:t> à </a:t>
                      </a:r>
                      <a:r>
                        <a:rPr sz="1400" b="1" dirty="0" err="1">
                          <a:latin typeface="Times New Roman"/>
                          <a:ea typeface="Times New Roman"/>
                          <a:cs typeface="Times New Roman"/>
                          <a:sym typeface="Times New Roman"/>
                        </a:rPr>
                        <a:t>aucun</a:t>
                      </a:r>
                      <a:r>
                        <a:rPr sz="1400" b="1" dirty="0">
                          <a:latin typeface="Times New Roman"/>
                          <a:ea typeface="Times New Roman"/>
                          <a:cs typeface="Times New Roman"/>
                          <a:sym typeface="Times New Roman"/>
                        </a:rPr>
                        <a:t> moment </a:t>
                      </a:r>
                      <a:r>
                        <a:rPr sz="1400" b="1" dirty="0" err="1">
                          <a:latin typeface="Times New Roman"/>
                          <a:ea typeface="Times New Roman"/>
                          <a:cs typeface="Times New Roman"/>
                          <a:sym typeface="Times New Roman"/>
                        </a:rPr>
                        <a:t>être</a:t>
                      </a:r>
                      <a:r>
                        <a:rPr sz="1400" b="1" dirty="0">
                          <a:latin typeface="Times New Roman"/>
                          <a:ea typeface="Times New Roman"/>
                          <a:cs typeface="Times New Roman"/>
                          <a:sym typeface="Times New Roman"/>
                        </a:rPr>
                        <a:t> mise </a:t>
                      </a:r>
                      <a:r>
                        <a:rPr sz="1400" b="1" dirty="0" err="1">
                          <a:latin typeface="Times New Roman"/>
                          <a:ea typeface="Times New Roman"/>
                          <a:cs typeface="Times New Roman"/>
                          <a:sym typeface="Times New Roman"/>
                        </a:rPr>
                        <a:t>en</a:t>
                      </a:r>
                      <a:r>
                        <a:rPr sz="1400" b="1" dirty="0">
                          <a:latin typeface="Times New Roman"/>
                          <a:ea typeface="Times New Roman"/>
                          <a:cs typeface="Times New Roman"/>
                          <a:sym typeface="Times New Roman"/>
                        </a:rPr>
                        <a:t> relation avec </a:t>
                      </a:r>
                      <a:r>
                        <a:rPr sz="1400" b="1" dirty="0" err="1">
                          <a:latin typeface="Times New Roman"/>
                          <a:ea typeface="Times New Roman"/>
                          <a:cs typeface="Times New Roman"/>
                          <a:sym typeface="Times New Roman"/>
                        </a:rPr>
                        <a:t>l’expression</a:t>
                      </a:r>
                      <a:r>
                        <a:rPr sz="1400" b="1" dirty="0">
                          <a:latin typeface="Times New Roman"/>
                          <a:ea typeface="Times New Roman"/>
                          <a:cs typeface="Times New Roman"/>
                          <a:sym typeface="Times New Roman"/>
                        </a:rPr>
                        <a:t> de son vote</a:t>
                      </a:r>
                      <a:r>
                        <a:rPr lang="fr-FR" sz="1400" b="1" dirty="0">
                          <a:latin typeface="Times New Roman"/>
                          <a:ea typeface="Times New Roman"/>
                          <a:cs typeface="Times New Roman"/>
                          <a:sym typeface="Times New Roman"/>
                        </a:rPr>
                        <a:t>.</a:t>
                      </a:r>
                      <a:endParaRPr sz="1400" b="1" dirty="0">
                        <a:latin typeface="Times New Roman"/>
                        <a:ea typeface="Times New Roman"/>
                        <a:cs typeface="Times New Roman"/>
                        <a:sym typeface="Times New Roman"/>
                      </a:endParaRPr>
                    </a:p>
                  </a:txBody>
                  <a:tcPr marL="45720" marR="4572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1"/>
                  </a:ext>
                </a:extLst>
              </a:tr>
              <a:tr h="370840">
                <a:tc>
                  <a:txBody>
                    <a:bodyPr/>
                    <a:lstStyle/>
                    <a:p>
                      <a:pPr algn="l">
                        <a:defRPr sz="1800"/>
                      </a:pPr>
                      <a:r>
                        <a:rPr sz="1400" b="1">
                          <a:latin typeface="Times New Roman"/>
                          <a:ea typeface="Times New Roman"/>
                          <a:cs typeface="Times New Roman"/>
                          <a:sym typeface="Times New Roman"/>
                        </a:rPr>
                        <a:t>Le dispositif assure</a:t>
                      </a:r>
                    </a:p>
                  </a:txBody>
                  <a:tcPr marL="45720" marR="4572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b="1" dirty="0" err="1">
                          <a:latin typeface="Times New Roman"/>
                          <a:ea typeface="Times New Roman"/>
                          <a:cs typeface="Times New Roman"/>
                          <a:sym typeface="Times New Roman"/>
                        </a:rPr>
                        <a:t>Lorsque</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ce</a:t>
                      </a:r>
                      <a:r>
                        <a:rPr sz="1400" b="1" dirty="0">
                          <a:latin typeface="Times New Roman"/>
                          <a:ea typeface="Times New Roman"/>
                          <a:cs typeface="Times New Roman"/>
                          <a:sym typeface="Times New Roman"/>
                        </a:rPr>
                        <a:t> vote </a:t>
                      </a:r>
                      <a:r>
                        <a:rPr sz="1400" b="1" dirty="0" err="1">
                          <a:latin typeface="Times New Roman"/>
                          <a:ea typeface="Times New Roman"/>
                          <a:cs typeface="Times New Roman"/>
                          <a:sym typeface="Times New Roman"/>
                        </a:rPr>
                        <a:t>est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organisé</a:t>
                      </a:r>
                      <a:r>
                        <a:rPr sz="1400" b="1" dirty="0">
                          <a:latin typeface="Times New Roman"/>
                          <a:ea typeface="Times New Roman"/>
                          <a:cs typeface="Times New Roman"/>
                          <a:sym typeface="Times New Roman"/>
                        </a:rPr>
                        <a:t> par </a:t>
                      </a:r>
                      <a:r>
                        <a:rPr sz="1400" b="1" dirty="0" err="1">
                          <a:latin typeface="Times New Roman"/>
                          <a:ea typeface="Times New Roman"/>
                          <a:cs typeface="Times New Roman"/>
                          <a:sym typeface="Times New Roman"/>
                        </a:rPr>
                        <a:t>voie</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électronique</a:t>
                      </a:r>
                      <a:r>
                        <a:rPr sz="1400" b="1" dirty="0">
                          <a:latin typeface="Times New Roman"/>
                          <a:ea typeface="Times New Roman"/>
                          <a:cs typeface="Times New Roman"/>
                          <a:sym typeface="Times New Roman"/>
                        </a:rPr>
                        <a:t>, le </a:t>
                      </a:r>
                      <a:r>
                        <a:rPr sz="1400" b="1" dirty="0" err="1">
                          <a:latin typeface="Times New Roman"/>
                          <a:ea typeface="Times New Roman"/>
                          <a:cs typeface="Times New Roman"/>
                          <a:sym typeface="Times New Roman"/>
                        </a:rPr>
                        <a:t>système</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retenu</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doit</a:t>
                      </a:r>
                      <a:r>
                        <a:rPr sz="1400" b="1" dirty="0">
                          <a:latin typeface="Times New Roman"/>
                          <a:ea typeface="Times New Roman"/>
                          <a:cs typeface="Times New Roman"/>
                          <a:sym typeface="Times New Roman"/>
                        </a:rPr>
                        <a:t> assurer la </a:t>
                      </a:r>
                      <a:r>
                        <a:rPr sz="1400" b="1" dirty="0" err="1">
                          <a:latin typeface="Times New Roman"/>
                          <a:ea typeface="Times New Roman"/>
                          <a:cs typeface="Times New Roman"/>
                          <a:sym typeface="Times New Roman"/>
                        </a:rPr>
                        <a:t>confidentialité</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données</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transmises</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ainsi</a:t>
                      </a:r>
                      <a:r>
                        <a:rPr sz="1400" b="1" dirty="0">
                          <a:latin typeface="Times New Roman"/>
                          <a:ea typeface="Times New Roman"/>
                          <a:cs typeface="Times New Roman"/>
                          <a:sym typeface="Times New Roman"/>
                        </a:rPr>
                        <a:t> que la </a:t>
                      </a:r>
                      <a:r>
                        <a:rPr sz="1400" b="1" dirty="0" err="1">
                          <a:latin typeface="Times New Roman"/>
                          <a:ea typeface="Times New Roman"/>
                          <a:cs typeface="Times New Roman"/>
                          <a:sym typeface="Times New Roman"/>
                        </a:rPr>
                        <a:t>sécurité</a:t>
                      </a:r>
                      <a:r>
                        <a:rPr sz="1400" b="1" dirty="0">
                          <a:latin typeface="Times New Roman"/>
                          <a:ea typeface="Times New Roman"/>
                          <a:cs typeface="Times New Roman"/>
                          <a:sym typeface="Times New Roman"/>
                        </a:rPr>
                        <a:t> de </a:t>
                      </a:r>
                      <a:r>
                        <a:rPr sz="1400" b="1" dirty="0" err="1">
                          <a:latin typeface="Times New Roman"/>
                          <a:ea typeface="Times New Roman"/>
                          <a:cs typeface="Times New Roman"/>
                          <a:sym typeface="Times New Roman"/>
                        </a:rPr>
                        <a:t>l’adressage</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moyens</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d’authentification</a:t>
                      </a:r>
                      <a:r>
                        <a:rPr sz="1400" b="1" dirty="0">
                          <a:latin typeface="Times New Roman"/>
                          <a:ea typeface="Times New Roman"/>
                          <a:cs typeface="Times New Roman"/>
                          <a:sym typeface="Times New Roman"/>
                        </a:rPr>
                        <a:t>, de </a:t>
                      </a:r>
                      <a:r>
                        <a:rPr sz="1400" b="1" dirty="0" err="1">
                          <a:latin typeface="Times New Roman"/>
                          <a:ea typeface="Times New Roman"/>
                          <a:cs typeface="Times New Roman"/>
                          <a:sym typeface="Times New Roman"/>
                        </a:rPr>
                        <a:t>l’émargement</a:t>
                      </a:r>
                      <a:r>
                        <a:rPr sz="1400" b="1" dirty="0">
                          <a:latin typeface="Times New Roman"/>
                          <a:ea typeface="Times New Roman"/>
                          <a:cs typeface="Times New Roman"/>
                          <a:sym typeface="Times New Roman"/>
                        </a:rPr>
                        <a:t>, de </a:t>
                      </a:r>
                      <a:r>
                        <a:rPr sz="1400" b="1" dirty="0" err="1">
                          <a:latin typeface="Times New Roman"/>
                          <a:ea typeface="Times New Roman"/>
                          <a:cs typeface="Times New Roman"/>
                          <a:sym typeface="Times New Roman"/>
                        </a:rPr>
                        <a:t>l’enregistrement</a:t>
                      </a:r>
                      <a:r>
                        <a:rPr sz="1400" b="1" dirty="0">
                          <a:latin typeface="Times New Roman"/>
                          <a:ea typeface="Times New Roman"/>
                          <a:cs typeface="Times New Roman"/>
                          <a:sym typeface="Times New Roman"/>
                        </a:rPr>
                        <a:t> et du </a:t>
                      </a:r>
                      <a:r>
                        <a:rPr sz="1400" b="1" dirty="0" err="1">
                          <a:latin typeface="Times New Roman"/>
                          <a:ea typeface="Times New Roman"/>
                          <a:cs typeface="Times New Roman"/>
                          <a:sym typeface="Times New Roman"/>
                        </a:rPr>
                        <a:t>dépouillement</a:t>
                      </a:r>
                      <a:r>
                        <a:rPr sz="1400" b="1" dirty="0">
                          <a:latin typeface="Times New Roman"/>
                          <a:ea typeface="Times New Roman"/>
                          <a:cs typeface="Times New Roman"/>
                          <a:sym typeface="Times New Roman"/>
                        </a:rPr>
                        <a:t> des votes</a:t>
                      </a:r>
                      <a:r>
                        <a:rPr lang="fr-FR" sz="1400" b="1" dirty="0">
                          <a:latin typeface="Times New Roman"/>
                          <a:ea typeface="Times New Roman"/>
                          <a:cs typeface="Times New Roman"/>
                          <a:sym typeface="Times New Roman"/>
                        </a:rPr>
                        <a:t>.</a:t>
                      </a:r>
                      <a:endParaRPr sz="1400" b="1" dirty="0">
                        <a:latin typeface="Times New Roman"/>
                        <a:ea typeface="Times New Roman"/>
                        <a:cs typeface="Times New Roman"/>
                        <a:sym typeface="Times New Roman"/>
                      </a:endParaRPr>
                    </a:p>
                  </a:txBody>
                  <a:tcPr marL="45720" marR="4572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2"/>
                  </a:ext>
                </a:extLst>
              </a:tr>
              <a:tr h="370840">
                <a:tc>
                  <a:txBody>
                    <a:bodyPr/>
                    <a:lstStyle/>
                    <a:p>
                      <a:pPr algn="l">
                        <a:defRPr sz="1800"/>
                      </a:pPr>
                      <a:r>
                        <a:rPr sz="1400" b="1">
                          <a:latin typeface="Times New Roman"/>
                          <a:ea typeface="Times New Roman"/>
                          <a:cs typeface="Times New Roman"/>
                          <a:sym typeface="Times New Roman"/>
                        </a:rPr>
                        <a:t>Organisation du vote</a:t>
                      </a:r>
                    </a:p>
                  </a:txBody>
                  <a:tcPr marL="45720" marR="4572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b="1" dirty="0">
                          <a:latin typeface="Times New Roman"/>
                          <a:ea typeface="Times New Roman"/>
                          <a:cs typeface="Times New Roman"/>
                          <a:sym typeface="Times New Roman"/>
                        </a:rPr>
                        <a:t>Le vote a lieu de manière </a:t>
                      </a:r>
                      <a:r>
                        <a:rPr sz="1400" b="1" dirty="0" err="1">
                          <a:latin typeface="Times New Roman"/>
                          <a:ea typeface="Times New Roman"/>
                          <a:cs typeface="Times New Roman"/>
                          <a:sym typeface="Times New Roman"/>
                        </a:rPr>
                        <a:t>simultanée</a:t>
                      </a:r>
                      <a:r>
                        <a:rPr sz="1400" b="1" dirty="0">
                          <a:latin typeface="Times New Roman"/>
                          <a:ea typeface="Times New Roman"/>
                          <a:cs typeface="Times New Roman"/>
                          <a:sym typeface="Times New Roman"/>
                        </a:rPr>
                        <a:t>. A </a:t>
                      </a:r>
                      <a:r>
                        <a:rPr sz="1400" b="1" dirty="0" err="1">
                          <a:latin typeface="Times New Roman"/>
                          <a:ea typeface="Times New Roman"/>
                          <a:cs typeface="Times New Roman"/>
                          <a:sym typeface="Times New Roman"/>
                        </a:rPr>
                        <a:t>cette</a:t>
                      </a:r>
                      <a:r>
                        <a:rPr sz="1400" b="1" dirty="0">
                          <a:latin typeface="Times New Roman"/>
                          <a:ea typeface="Times New Roman"/>
                          <a:cs typeface="Times New Roman"/>
                          <a:sym typeface="Times New Roman"/>
                        </a:rPr>
                        <a:t> fin, les participants </a:t>
                      </a:r>
                      <a:r>
                        <a:rPr sz="1400" b="1" dirty="0" err="1">
                          <a:latin typeface="Times New Roman"/>
                          <a:ea typeface="Times New Roman"/>
                          <a:cs typeface="Times New Roman"/>
                          <a:sym typeface="Times New Roman"/>
                        </a:rPr>
                        <a:t>disposent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d’une</a:t>
                      </a:r>
                      <a:r>
                        <a:rPr sz="1400" b="1" dirty="0">
                          <a:latin typeface="Times New Roman"/>
                          <a:ea typeface="Times New Roman"/>
                          <a:cs typeface="Times New Roman"/>
                          <a:sym typeface="Times New Roman"/>
                        </a:rPr>
                        <a:t> durée </a:t>
                      </a:r>
                      <a:r>
                        <a:rPr sz="1400" b="1" dirty="0" err="1">
                          <a:latin typeface="Times New Roman"/>
                          <a:ea typeface="Times New Roman"/>
                          <a:cs typeface="Times New Roman"/>
                          <a:sym typeface="Times New Roman"/>
                        </a:rPr>
                        <a:t>identique</a:t>
                      </a:r>
                      <a:r>
                        <a:rPr sz="1400" b="1" dirty="0">
                          <a:latin typeface="Times New Roman"/>
                          <a:ea typeface="Times New Roman"/>
                          <a:cs typeface="Times New Roman"/>
                          <a:sym typeface="Times New Roman"/>
                        </a:rPr>
                        <a:t> pour voter à </a:t>
                      </a:r>
                      <a:r>
                        <a:rPr sz="1400" b="1" dirty="0" err="1">
                          <a:latin typeface="Times New Roman"/>
                          <a:ea typeface="Times New Roman"/>
                          <a:cs typeface="Times New Roman"/>
                          <a:sym typeface="Times New Roman"/>
                        </a:rPr>
                        <a:t>compter</a:t>
                      </a:r>
                      <a:r>
                        <a:rPr sz="1400" b="1" dirty="0">
                          <a:latin typeface="Times New Roman"/>
                          <a:ea typeface="Times New Roman"/>
                          <a:cs typeface="Times New Roman"/>
                          <a:sym typeface="Times New Roman"/>
                        </a:rPr>
                        <a:t> de </a:t>
                      </a:r>
                      <a:r>
                        <a:rPr sz="1400" b="1" dirty="0" err="1">
                          <a:latin typeface="Times New Roman"/>
                          <a:ea typeface="Times New Roman"/>
                          <a:cs typeface="Times New Roman"/>
                          <a:sym typeface="Times New Roman"/>
                        </a:rPr>
                        <a:t>l’ouverture</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opérations</a:t>
                      </a:r>
                      <a:r>
                        <a:rPr sz="1400" b="1" dirty="0">
                          <a:latin typeface="Times New Roman"/>
                          <a:ea typeface="Times New Roman"/>
                          <a:cs typeface="Times New Roman"/>
                          <a:sym typeface="Times New Roman"/>
                        </a:rPr>
                        <a:t> de vote </a:t>
                      </a:r>
                      <a:r>
                        <a:rPr sz="1400" b="1" dirty="0" err="1">
                          <a:latin typeface="Times New Roman"/>
                          <a:ea typeface="Times New Roman"/>
                          <a:cs typeface="Times New Roman"/>
                          <a:sym typeface="Times New Roman"/>
                        </a:rPr>
                        <a:t>indiquée</a:t>
                      </a:r>
                      <a:r>
                        <a:rPr sz="1400" b="1" dirty="0">
                          <a:latin typeface="Times New Roman"/>
                          <a:ea typeface="Times New Roman"/>
                          <a:cs typeface="Times New Roman"/>
                          <a:sym typeface="Times New Roman"/>
                        </a:rPr>
                        <a:t> par le </a:t>
                      </a:r>
                      <a:r>
                        <a:rPr sz="1400" b="1" dirty="0" err="1">
                          <a:latin typeface="Times New Roman"/>
                          <a:ea typeface="Times New Roman"/>
                          <a:cs typeface="Times New Roman"/>
                          <a:sym typeface="Times New Roman"/>
                        </a:rPr>
                        <a:t>président</a:t>
                      </a:r>
                      <a:r>
                        <a:rPr sz="1400" b="1" dirty="0">
                          <a:latin typeface="Times New Roman"/>
                          <a:ea typeface="Times New Roman"/>
                          <a:cs typeface="Times New Roman"/>
                          <a:sym typeface="Times New Roman"/>
                        </a:rPr>
                        <a:t> du </a:t>
                      </a:r>
                      <a:r>
                        <a:rPr sz="1400" b="1" dirty="0" err="1">
                          <a:latin typeface="Times New Roman"/>
                          <a:ea typeface="Times New Roman"/>
                          <a:cs typeface="Times New Roman"/>
                          <a:sym typeface="Times New Roman"/>
                        </a:rPr>
                        <a:t>comité</a:t>
                      </a:r>
                      <a:r>
                        <a:rPr lang="fr-FR" sz="1400" b="1" dirty="0">
                          <a:latin typeface="Times New Roman"/>
                          <a:ea typeface="Times New Roman"/>
                          <a:cs typeface="Times New Roman"/>
                          <a:sym typeface="Times New Roman"/>
                        </a:rPr>
                        <a:t>.</a:t>
                      </a:r>
                      <a:endParaRPr sz="1400" b="1" dirty="0">
                        <a:latin typeface="Times New Roman"/>
                        <a:ea typeface="Times New Roman"/>
                        <a:cs typeface="Times New Roman"/>
                        <a:sym typeface="Times New Roman"/>
                      </a:endParaRPr>
                    </a:p>
                  </a:txBody>
                  <a:tcPr marL="45720" marR="4572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3"/>
                  </a:ext>
                </a:extLst>
              </a:tr>
              <a:tr h="370840">
                <a:tc>
                  <a:txBody>
                    <a:bodyPr/>
                    <a:lstStyle/>
                    <a:p>
                      <a:pPr algn="just">
                        <a:defRPr sz="1800"/>
                      </a:pPr>
                      <a:r>
                        <a:rPr sz="1400" b="1">
                          <a:latin typeface="Times New Roman"/>
                          <a:ea typeface="Times New Roman"/>
                          <a:cs typeface="Times New Roman"/>
                          <a:sym typeface="Times New Roman"/>
                        </a:rPr>
                        <a:t>Délibérations</a:t>
                      </a:r>
                    </a:p>
                  </a:txBody>
                  <a:tcPr marL="45720" marR="45720" anchor="ctr" horzOverflow="overflow">
                    <a:lnL w="12700">
                      <a:miter lim="400000"/>
                    </a:lnL>
                    <a:lnR>
                      <a:solidFill>
                        <a:srgbClr val="FF0000"/>
                      </a:solidFill>
                    </a:lnR>
                    <a:lnT>
                      <a:solidFill>
                        <a:srgbClr val="FF0000"/>
                      </a:solidFill>
                    </a:lnT>
                    <a:lnB w="12700">
                      <a:miter lim="400000"/>
                    </a:lnB>
                    <a:noFill/>
                  </a:tcPr>
                </a:tc>
                <a:tc>
                  <a:txBody>
                    <a:bodyPr/>
                    <a:lstStyle/>
                    <a:p>
                      <a:pPr algn="just">
                        <a:defRPr sz="1800"/>
                      </a:pPr>
                      <a:r>
                        <a:rPr sz="1400" b="1" dirty="0" err="1">
                          <a:latin typeface="Times New Roman"/>
                          <a:ea typeface="Times New Roman"/>
                          <a:cs typeface="Times New Roman"/>
                          <a:sym typeface="Times New Roman"/>
                        </a:rPr>
                        <a:t>L’engagement</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délibérations</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est</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subordonné</a:t>
                      </a:r>
                      <a:r>
                        <a:rPr sz="1400" b="1" dirty="0">
                          <a:latin typeface="Times New Roman"/>
                          <a:ea typeface="Times New Roman"/>
                          <a:cs typeface="Times New Roman"/>
                          <a:sym typeface="Times New Roman"/>
                        </a:rPr>
                        <a:t> à la </a:t>
                      </a:r>
                      <a:r>
                        <a:rPr sz="1400" b="1" dirty="0" err="1">
                          <a:latin typeface="Times New Roman"/>
                          <a:ea typeface="Times New Roman"/>
                          <a:cs typeface="Times New Roman"/>
                          <a:sym typeface="Times New Roman"/>
                        </a:rPr>
                        <a:t>vérification</a:t>
                      </a:r>
                      <a:r>
                        <a:rPr sz="1400" b="1" dirty="0">
                          <a:latin typeface="Times New Roman"/>
                          <a:ea typeface="Times New Roman"/>
                          <a:cs typeface="Times New Roman"/>
                          <a:sym typeface="Times New Roman"/>
                        </a:rPr>
                        <a:t> que </a:t>
                      </a:r>
                      <a:r>
                        <a:rPr sz="1400" b="1" dirty="0" err="1">
                          <a:latin typeface="Times New Roman"/>
                          <a:ea typeface="Times New Roman"/>
                          <a:cs typeface="Times New Roman"/>
                          <a:sym typeface="Times New Roman"/>
                        </a:rPr>
                        <a:t>l’ensemble</a:t>
                      </a:r>
                      <a:r>
                        <a:rPr sz="1400" b="1" dirty="0">
                          <a:latin typeface="Times New Roman"/>
                          <a:ea typeface="Times New Roman"/>
                          <a:cs typeface="Times New Roman"/>
                          <a:sym typeface="Times New Roman"/>
                        </a:rPr>
                        <a:t> des </a:t>
                      </a:r>
                      <a:r>
                        <a:rPr sz="1400" b="1" dirty="0" err="1">
                          <a:latin typeface="Times New Roman"/>
                          <a:ea typeface="Times New Roman"/>
                          <a:cs typeface="Times New Roman"/>
                          <a:sym typeface="Times New Roman"/>
                        </a:rPr>
                        <a:t>membres</a:t>
                      </a:r>
                      <a:r>
                        <a:rPr sz="1400" b="1" dirty="0">
                          <a:latin typeface="Times New Roman"/>
                          <a:ea typeface="Times New Roman"/>
                          <a:cs typeface="Times New Roman"/>
                          <a:sym typeface="Times New Roman"/>
                        </a:rPr>
                        <a:t> a </a:t>
                      </a:r>
                      <a:r>
                        <a:rPr sz="1400" b="1" dirty="0" err="1">
                          <a:latin typeface="Times New Roman"/>
                          <a:ea typeface="Times New Roman"/>
                          <a:cs typeface="Times New Roman"/>
                          <a:sym typeface="Times New Roman"/>
                        </a:rPr>
                        <a:t>accès</a:t>
                      </a:r>
                      <a:r>
                        <a:rPr sz="1400" b="1" dirty="0">
                          <a:latin typeface="Times New Roman"/>
                          <a:ea typeface="Times New Roman"/>
                          <a:cs typeface="Times New Roman"/>
                          <a:sym typeface="Times New Roman"/>
                        </a:rPr>
                        <a:t> à des </a:t>
                      </a:r>
                      <a:r>
                        <a:rPr sz="1400" b="1" dirty="0" err="1">
                          <a:latin typeface="Times New Roman"/>
                          <a:ea typeface="Times New Roman"/>
                          <a:cs typeface="Times New Roman"/>
                          <a:sym typeface="Times New Roman"/>
                        </a:rPr>
                        <a:t>moyens</a:t>
                      </a:r>
                      <a:r>
                        <a:rPr sz="1400" b="1" dirty="0">
                          <a:latin typeface="Times New Roman"/>
                          <a:ea typeface="Times New Roman"/>
                          <a:cs typeface="Times New Roman"/>
                          <a:sym typeface="Times New Roman"/>
                        </a:rPr>
                        <a:t> techniques </a:t>
                      </a:r>
                      <a:r>
                        <a:rPr sz="1400" b="1" dirty="0" err="1">
                          <a:latin typeface="Times New Roman"/>
                          <a:ea typeface="Times New Roman"/>
                          <a:cs typeface="Times New Roman"/>
                          <a:sym typeface="Times New Roman"/>
                        </a:rPr>
                        <a:t>précisés</a:t>
                      </a:r>
                      <a:r>
                        <a:rPr sz="1400" b="1" dirty="0">
                          <a:latin typeface="Times New Roman"/>
                          <a:ea typeface="Times New Roman"/>
                          <a:cs typeface="Times New Roman"/>
                          <a:sym typeface="Times New Roman"/>
                        </a:rPr>
                        <a:t> </a:t>
                      </a:r>
                      <a:r>
                        <a:rPr sz="1400" b="1" dirty="0" err="1">
                          <a:latin typeface="Times New Roman"/>
                          <a:ea typeface="Times New Roman"/>
                          <a:cs typeface="Times New Roman"/>
                          <a:sym typeface="Times New Roman"/>
                        </a:rPr>
                        <a:t>auparavant</a:t>
                      </a:r>
                      <a:r>
                        <a:rPr lang="fr-FR" sz="1400" b="1" dirty="0">
                          <a:latin typeface="Times New Roman"/>
                          <a:ea typeface="Times New Roman"/>
                          <a:cs typeface="Times New Roman"/>
                          <a:sym typeface="Times New Roman"/>
                        </a:rPr>
                        <a:t>.</a:t>
                      </a:r>
                      <a:endParaRPr sz="1400" b="1" dirty="0">
                        <a:latin typeface="Times New Roman"/>
                        <a:ea typeface="Times New Roman"/>
                        <a:cs typeface="Times New Roman"/>
                        <a:sym typeface="Times New Roman"/>
                      </a:endParaRPr>
                    </a:p>
                  </a:txBody>
                  <a:tcPr marL="45720" marR="45720" horzOverflow="overflow">
                    <a:lnL>
                      <a:solidFill>
                        <a:srgbClr val="FF0000"/>
                      </a:solidFill>
                    </a:lnL>
                    <a:lnR w="12700">
                      <a:miter lim="400000"/>
                    </a:lnR>
                    <a:lnT>
                      <a:solidFill>
                        <a:srgbClr val="FF0000"/>
                      </a:solidFill>
                    </a:lnT>
                    <a:lnB w="12700">
                      <a:miter lim="400000"/>
                    </a:lnB>
                    <a:noFill/>
                  </a:tcPr>
                </a:tc>
                <a:extLst>
                  <a:ext uri="{0D108BD9-81ED-4DB2-BD59-A6C34878D82A}">
                    <a16:rowId xmlns:a16="http://schemas.microsoft.com/office/drawing/2014/main" val="10004"/>
                  </a:ext>
                </a:extLst>
              </a:tr>
            </a:tbl>
          </a:graphicData>
        </a:graphic>
      </p:graphicFrame>
      <p:sp>
        <p:nvSpPr>
          <p:cNvPr id="120" name="Rectangle 6"/>
          <p:cNvSpPr/>
          <p:nvPr/>
        </p:nvSpPr>
        <p:spPr>
          <a:xfrm>
            <a:off x="2700046" y="4293096"/>
            <a:ext cx="4572001" cy="490288"/>
          </a:xfrm>
          <a:prstGeom prst="rect">
            <a:avLst/>
          </a:prstGeom>
          <a:solidFill>
            <a:srgbClr val="D1E6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b="1">
                <a:latin typeface="Times New Roman"/>
                <a:ea typeface="Times New Roman"/>
                <a:cs typeface="Times New Roman"/>
                <a:sym typeface="Times New Roman"/>
              </a:defRPr>
            </a:lvl1pPr>
          </a:lstStyle>
          <a:p>
            <a:r>
              <a:t>Ces dispositions relatives à la tenue des réunions du CSE par visioconférence sont également applicables</a:t>
            </a:r>
          </a:p>
        </p:txBody>
      </p:sp>
      <p:graphicFrame>
        <p:nvGraphicFramePr>
          <p:cNvPr id="121" name="Tableau 7"/>
          <p:cNvGraphicFramePr/>
          <p:nvPr/>
        </p:nvGraphicFramePr>
        <p:xfrm>
          <a:off x="1403648" y="4869160"/>
          <a:ext cx="7164796" cy="1828800"/>
        </p:xfrm>
        <a:graphic>
          <a:graphicData uri="http://schemas.openxmlformats.org/drawingml/2006/table">
            <a:tbl>
              <a:tblPr firstRow="1" bandRow="1">
                <a:tableStyleId>{4C3C2611-4C71-4FC5-86AE-919BDF0F9419}</a:tableStyleId>
              </a:tblPr>
              <a:tblGrid>
                <a:gridCol w="4536504">
                  <a:extLst>
                    <a:ext uri="{9D8B030D-6E8A-4147-A177-3AD203B41FA5}">
                      <a16:colId xmlns:a16="http://schemas.microsoft.com/office/drawing/2014/main" val="20000"/>
                    </a:ext>
                  </a:extLst>
                </a:gridCol>
                <a:gridCol w="2628292">
                  <a:extLst>
                    <a:ext uri="{9D8B030D-6E8A-4147-A177-3AD203B41FA5}">
                      <a16:colId xmlns:a16="http://schemas.microsoft.com/office/drawing/2014/main" val="20001"/>
                    </a:ext>
                  </a:extLst>
                </a:gridCol>
              </a:tblGrid>
              <a:tr h="124154">
                <a:tc>
                  <a:txBody>
                    <a:bodyPr/>
                    <a:lstStyle/>
                    <a:p>
                      <a:pPr algn="l">
                        <a:defRPr sz="1800" b="0">
                          <a:solidFill>
                            <a:srgbClr val="000000"/>
                          </a:solidFill>
                        </a:defRPr>
                      </a:pPr>
                      <a:r>
                        <a:rPr sz="1400" b="1">
                          <a:latin typeface="Times New Roman"/>
                          <a:ea typeface="Times New Roman"/>
                          <a:cs typeface="Times New Roman"/>
                          <a:sym typeface="Times New Roman"/>
                        </a:rPr>
                        <a:t>au comité social et économique central</a:t>
                      </a:r>
                    </a:p>
                  </a:txBody>
                  <a:tcPr marL="45720" marR="45720" horzOverflow="overflow">
                    <a:lnR>
                      <a:solidFill>
                        <a:srgbClr val="FF0000"/>
                      </a:solidFill>
                    </a:lnR>
                    <a:lnB>
                      <a:solidFill>
                        <a:srgbClr val="FF0000"/>
                      </a:solidFill>
                    </a:lnB>
                    <a:noFill/>
                  </a:tcPr>
                </a:tc>
                <a:tc>
                  <a:txBody>
                    <a:bodyPr/>
                    <a:lstStyle/>
                    <a:p>
                      <a:pPr algn="l">
                        <a:defRPr sz="1800" b="0">
                          <a:solidFill>
                            <a:srgbClr val="000000"/>
                          </a:solidFill>
                        </a:defRPr>
                      </a:pPr>
                      <a:r>
                        <a:rPr sz="1400" b="1">
                          <a:latin typeface="Times New Roman"/>
                          <a:ea typeface="Times New Roman"/>
                          <a:cs typeface="Times New Roman"/>
                          <a:sym typeface="Times New Roman"/>
                        </a:rPr>
                        <a:t>Article L 2316-16</a:t>
                      </a:r>
                    </a:p>
                  </a:txBody>
                  <a:tcPr marL="45720" marR="45720" horzOverflow="overflow">
                    <a:lnL>
                      <a:solidFill>
                        <a:srgbClr val="FF0000"/>
                      </a:solidFill>
                    </a:lnL>
                    <a:lnB>
                      <a:solidFill>
                        <a:srgbClr val="FF0000"/>
                      </a:solidFill>
                    </a:lnB>
                    <a:noFill/>
                  </a:tcPr>
                </a:tc>
                <a:extLst>
                  <a:ext uri="{0D108BD9-81ED-4DB2-BD59-A6C34878D82A}">
                    <a16:rowId xmlns:a16="http://schemas.microsoft.com/office/drawing/2014/main" val="10000"/>
                  </a:ext>
                </a:extLst>
              </a:tr>
              <a:tr h="124154">
                <a:tc>
                  <a:txBody>
                    <a:bodyPr/>
                    <a:lstStyle/>
                    <a:p>
                      <a:pPr algn="l">
                        <a:defRPr sz="1800"/>
                      </a:pPr>
                      <a:r>
                        <a:rPr sz="1400" b="1">
                          <a:latin typeface="Times New Roman"/>
                          <a:ea typeface="Times New Roman"/>
                          <a:cs typeface="Times New Roman"/>
                          <a:sym typeface="Times New Roman"/>
                        </a:rPr>
                        <a:t>au comité de groupe</a:t>
                      </a:r>
                    </a:p>
                  </a:txBody>
                  <a:tcPr marL="45720" marR="45720" horzOverflow="overflow">
                    <a:lnR>
                      <a:solidFill>
                        <a:srgbClr val="FF0000"/>
                      </a:solidFill>
                    </a:lnR>
                    <a:lnT>
                      <a:solidFill>
                        <a:srgbClr val="FF0000"/>
                      </a:solidFill>
                    </a:lnT>
                    <a:lnB>
                      <a:solidFill>
                        <a:srgbClr val="FF0000"/>
                      </a:solidFill>
                    </a:lnB>
                    <a:noFill/>
                  </a:tcPr>
                </a:tc>
                <a:tc>
                  <a:txBody>
                    <a:bodyPr/>
                    <a:lstStyle/>
                    <a:p>
                      <a:pPr algn="l">
                        <a:defRPr sz="1800"/>
                      </a:pPr>
                      <a:r>
                        <a:rPr sz="1400" b="1">
                          <a:latin typeface="Times New Roman"/>
                          <a:ea typeface="Times New Roman"/>
                          <a:cs typeface="Times New Roman"/>
                          <a:sym typeface="Times New Roman"/>
                        </a:rPr>
                        <a:t>Articles L 2334-2 et D 2333-2</a:t>
                      </a:r>
                    </a:p>
                  </a:txBody>
                  <a:tcPr marL="45720" marR="45720" horzOverflow="overflow">
                    <a:lnL>
                      <a:solidFill>
                        <a:srgbClr val="FF0000"/>
                      </a:solidFill>
                    </a:lnL>
                    <a:lnT>
                      <a:solidFill>
                        <a:srgbClr val="FF0000"/>
                      </a:solidFill>
                    </a:lnT>
                    <a:lnB>
                      <a:solidFill>
                        <a:srgbClr val="FF0000"/>
                      </a:solidFill>
                    </a:lnB>
                    <a:noFill/>
                  </a:tcPr>
                </a:tc>
                <a:extLst>
                  <a:ext uri="{0D108BD9-81ED-4DB2-BD59-A6C34878D82A}">
                    <a16:rowId xmlns:a16="http://schemas.microsoft.com/office/drawing/2014/main" val="10001"/>
                  </a:ext>
                </a:extLst>
              </a:tr>
              <a:tr h="124154">
                <a:tc>
                  <a:txBody>
                    <a:bodyPr/>
                    <a:lstStyle/>
                    <a:p>
                      <a:pPr algn="l">
                        <a:defRPr sz="1800"/>
                      </a:pPr>
                      <a:r>
                        <a:rPr sz="1400" b="1">
                          <a:latin typeface="Times New Roman"/>
                          <a:ea typeface="Times New Roman"/>
                          <a:cs typeface="Times New Roman"/>
                          <a:sym typeface="Times New Roman"/>
                        </a:rPr>
                        <a:t>au comité d'entreprise européen</a:t>
                      </a:r>
                    </a:p>
                  </a:txBody>
                  <a:tcPr marL="45720" marR="45720" horzOverflow="overflow">
                    <a:lnR>
                      <a:solidFill>
                        <a:srgbClr val="FF0000"/>
                      </a:solidFill>
                    </a:lnR>
                    <a:lnT>
                      <a:solidFill>
                        <a:srgbClr val="FF0000"/>
                      </a:solidFill>
                    </a:lnT>
                    <a:lnB>
                      <a:solidFill>
                        <a:srgbClr val="FF0000"/>
                      </a:solidFill>
                    </a:lnB>
                    <a:noFill/>
                  </a:tcPr>
                </a:tc>
                <a:tc>
                  <a:txBody>
                    <a:bodyPr/>
                    <a:lstStyle/>
                    <a:p>
                      <a:pPr algn="l">
                        <a:defRPr sz="1800"/>
                      </a:pPr>
                      <a:r>
                        <a:rPr sz="1400" b="1">
                          <a:latin typeface="Times New Roman"/>
                          <a:ea typeface="Times New Roman"/>
                          <a:cs typeface="Times New Roman"/>
                          <a:sym typeface="Times New Roman"/>
                        </a:rPr>
                        <a:t>Articles L 2341-12 et D 2341-1</a:t>
                      </a:r>
                    </a:p>
                  </a:txBody>
                  <a:tcPr marL="45720" marR="45720" horzOverflow="overflow">
                    <a:lnL>
                      <a:solidFill>
                        <a:srgbClr val="FF0000"/>
                      </a:solidFill>
                    </a:lnL>
                    <a:lnT>
                      <a:solidFill>
                        <a:srgbClr val="FF0000"/>
                      </a:solidFill>
                    </a:lnT>
                    <a:lnB>
                      <a:solidFill>
                        <a:srgbClr val="FF0000"/>
                      </a:solidFill>
                    </a:lnB>
                    <a:noFill/>
                  </a:tcPr>
                </a:tc>
                <a:extLst>
                  <a:ext uri="{0D108BD9-81ED-4DB2-BD59-A6C34878D82A}">
                    <a16:rowId xmlns:a16="http://schemas.microsoft.com/office/drawing/2014/main" val="10002"/>
                  </a:ext>
                </a:extLst>
              </a:tr>
              <a:tr h="124154">
                <a:tc>
                  <a:txBody>
                    <a:bodyPr/>
                    <a:lstStyle/>
                    <a:p>
                      <a:pPr algn="l">
                        <a:defRPr sz="1800"/>
                      </a:pPr>
                      <a:r>
                        <a:rPr sz="1400" b="1">
                          <a:latin typeface="Times New Roman"/>
                          <a:ea typeface="Times New Roman"/>
                          <a:cs typeface="Times New Roman"/>
                          <a:sym typeface="Times New Roman"/>
                        </a:rPr>
                        <a:t>au comité de la société européenne</a:t>
                      </a:r>
                    </a:p>
                  </a:txBody>
                  <a:tcPr marL="45720" marR="45720" horzOverflow="overflow">
                    <a:lnR>
                      <a:solidFill>
                        <a:srgbClr val="FF0000"/>
                      </a:solidFill>
                    </a:lnR>
                    <a:lnT>
                      <a:solidFill>
                        <a:srgbClr val="FF0000"/>
                      </a:solidFill>
                    </a:lnT>
                    <a:lnB>
                      <a:solidFill>
                        <a:srgbClr val="FF0000"/>
                      </a:solidFill>
                    </a:lnB>
                    <a:noFill/>
                  </a:tcPr>
                </a:tc>
                <a:tc>
                  <a:txBody>
                    <a:bodyPr/>
                    <a:lstStyle/>
                    <a:p>
                      <a:pPr algn="l">
                        <a:defRPr sz="1800"/>
                      </a:pPr>
                      <a:r>
                        <a:rPr sz="1400" b="1">
                          <a:latin typeface="Times New Roman"/>
                          <a:ea typeface="Times New Roman"/>
                          <a:cs typeface="Times New Roman"/>
                          <a:sym typeface="Times New Roman"/>
                        </a:rPr>
                        <a:t>Articles L 2353-27-1 et D 2353-6</a:t>
                      </a:r>
                    </a:p>
                  </a:txBody>
                  <a:tcPr marL="45720" marR="45720" horzOverflow="overflow">
                    <a:lnL>
                      <a:solidFill>
                        <a:srgbClr val="FF0000"/>
                      </a:solidFill>
                    </a:lnL>
                    <a:lnT>
                      <a:solidFill>
                        <a:srgbClr val="FF0000"/>
                      </a:solidFill>
                    </a:lnT>
                    <a:lnB>
                      <a:solidFill>
                        <a:srgbClr val="FF0000"/>
                      </a:solidFill>
                    </a:lnB>
                    <a:noFill/>
                  </a:tcPr>
                </a:tc>
                <a:extLst>
                  <a:ext uri="{0D108BD9-81ED-4DB2-BD59-A6C34878D82A}">
                    <a16:rowId xmlns:a16="http://schemas.microsoft.com/office/drawing/2014/main" val="10003"/>
                  </a:ext>
                </a:extLst>
              </a:tr>
              <a:tr h="124154">
                <a:tc>
                  <a:txBody>
                    <a:bodyPr/>
                    <a:lstStyle/>
                    <a:p>
                      <a:pPr algn="l">
                        <a:defRPr sz="1800"/>
                      </a:pPr>
                      <a:r>
                        <a:rPr sz="1400" b="1">
                          <a:latin typeface="Times New Roman"/>
                          <a:ea typeface="Times New Roman"/>
                          <a:cs typeface="Times New Roman"/>
                          <a:sym typeface="Times New Roman"/>
                        </a:rPr>
                        <a:t>au comité de la société coopérative européenne</a:t>
                      </a:r>
                    </a:p>
                  </a:txBody>
                  <a:tcPr marL="45720" marR="45720" horzOverflow="overflow">
                    <a:lnR>
                      <a:solidFill>
                        <a:srgbClr val="FF0000"/>
                      </a:solidFill>
                    </a:lnR>
                    <a:lnT>
                      <a:solidFill>
                        <a:srgbClr val="FF0000"/>
                      </a:solidFill>
                    </a:lnT>
                    <a:lnB>
                      <a:solidFill>
                        <a:srgbClr val="FF0000"/>
                      </a:solidFill>
                    </a:lnB>
                    <a:noFill/>
                  </a:tcPr>
                </a:tc>
                <a:tc>
                  <a:txBody>
                    <a:bodyPr/>
                    <a:lstStyle/>
                    <a:p>
                      <a:pPr algn="l">
                        <a:defRPr sz="1800"/>
                      </a:pPr>
                      <a:r>
                        <a:rPr sz="1400" b="1">
                          <a:latin typeface="Times New Roman"/>
                          <a:ea typeface="Times New Roman"/>
                          <a:cs typeface="Times New Roman"/>
                          <a:sym typeface="Times New Roman"/>
                        </a:rPr>
                        <a:t>Article  L 2363-6</a:t>
                      </a:r>
                    </a:p>
                  </a:txBody>
                  <a:tcPr marL="45720" marR="45720" horzOverflow="overflow">
                    <a:lnL>
                      <a:solidFill>
                        <a:srgbClr val="FF0000"/>
                      </a:solidFill>
                    </a:lnL>
                    <a:lnT>
                      <a:solidFill>
                        <a:srgbClr val="FF0000"/>
                      </a:solidFill>
                    </a:lnT>
                    <a:lnB>
                      <a:solidFill>
                        <a:srgbClr val="FF0000"/>
                      </a:solidFill>
                    </a:lnB>
                    <a:noFill/>
                  </a:tcPr>
                </a:tc>
                <a:extLst>
                  <a:ext uri="{0D108BD9-81ED-4DB2-BD59-A6C34878D82A}">
                    <a16:rowId xmlns:a16="http://schemas.microsoft.com/office/drawing/2014/main" val="10004"/>
                  </a:ext>
                </a:extLst>
              </a:tr>
              <a:tr h="124154">
                <a:tc>
                  <a:txBody>
                    <a:bodyPr/>
                    <a:lstStyle/>
                    <a:p>
                      <a:pPr algn="l">
                        <a:defRPr sz="1800"/>
                      </a:pPr>
                      <a:r>
                        <a:rPr sz="1400" b="1">
                          <a:latin typeface="Times New Roman"/>
                          <a:ea typeface="Times New Roman"/>
                          <a:cs typeface="Times New Roman"/>
                          <a:sym typeface="Times New Roman"/>
                        </a:rPr>
                        <a:t>au comité de la société issue de la fusion transfrontalière</a:t>
                      </a:r>
                    </a:p>
                  </a:txBody>
                  <a:tcPr marL="45720" marR="45720" horzOverflow="overflow">
                    <a:lnR>
                      <a:solidFill>
                        <a:srgbClr val="FF0000"/>
                      </a:solidFill>
                    </a:lnR>
                    <a:lnT>
                      <a:solidFill>
                        <a:srgbClr val="FF0000"/>
                      </a:solidFill>
                    </a:lnT>
                    <a:noFill/>
                  </a:tcPr>
                </a:tc>
                <a:tc>
                  <a:txBody>
                    <a:bodyPr/>
                    <a:lstStyle/>
                    <a:p>
                      <a:pPr algn="l">
                        <a:defRPr sz="1800"/>
                      </a:pPr>
                      <a:r>
                        <a:rPr sz="1400" b="1">
                          <a:latin typeface="Times New Roman"/>
                          <a:ea typeface="Times New Roman"/>
                          <a:cs typeface="Times New Roman"/>
                          <a:sym typeface="Times New Roman"/>
                        </a:rPr>
                        <a:t>Article L 2373-3</a:t>
                      </a:r>
                    </a:p>
                  </a:txBody>
                  <a:tcPr marL="45720" marR="45720" horzOverflow="overflow">
                    <a:lnL>
                      <a:solidFill>
                        <a:srgbClr val="FF0000"/>
                      </a:solidFill>
                    </a:lnL>
                    <a:lnT>
                      <a:solidFill>
                        <a:srgbClr val="FF0000"/>
                      </a:solidFill>
                    </a:lnT>
                    <a:noFill/>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24" name="Rectangle 35"/>
          <p:cNvSpPr/>
          <p:nvPr/>
        </p:nvSpPr>
        <p:spPr>
          <a:xfrm>
            <a:off x="8718257" y="0"/>
            <a:ext cx="425743" cy="421392"/>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400" b="1">
                <a:solidFill>
                  <a:srgbClr val="FFFFFF"/>
                </a:solidFill>
                <a:latin typeface="Times New Roman"/>
                <a:ea typeface="Times New Roman"/>
                <a:cs typeface="Times New Roman"/>
                <a:sym typeface="Times New Roman"/>
              </a:defRPr>
            </a:lvl1pPr>
          </a:lstStyle>
          <a:p>
            <a:r>
              <a:t>2</a:t>
            </a:r>
          </a:p>
        </p:txBody>
      </p:sp>
      <p:sp>
        <p:nvSpPr>
          <p:cNvPr id="125" name="Rectangle 1"/>
          <p:cNvSpPr/>
          <p:nvPr/>
        </p:nvSpPr>
        <p:spPr>
          <a:xfrm>
            <a:off x="-1" y="0"/>
            <a:ext cx="7992890" cy="615129"/>
          </a:xfrm>
          <a:prstGeom prst="rect">
            <a:avLst/>
          </a:prstGeom>
          <a:solidFill>
            <a:srgbClr val="558ED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b="1">
                <a:solidFill>
                  <a:srgbClr val="FFFFFF"/>
                </a:solidFill>
                <a:latin typeface="Times New Roman"/>
                <a:ea typeface="Times New Roman"/>
                <a:cs typeface="Times New Roman"/>
                <a:sym typeface="Times New Roman"/>
              </a:defRPr>
            </a:lvl1pPr>
          </a:lstStyle>
          <a:p>
            <a:r>
              <a:t>MODALITÉS DES CONSULTATIONS DU CSE VIA DES CONFÉRENCES TÉLÉPHONIQUES</a:t>
            </a:r>
          </a:p>
        </p:txBody>
      </p:sp>
      <p:graphicFrame>
        <p:nvGraphicFramePr>
          <p:cNvPr id="126" name="Tableau 3"/>
          <p:cNvGraphicFramePr/>
          <p:nvPr/>
        </p:nvGraphicFramePr>
        <p:xfrm>
          <a:off x="719572" y="2508828"/>
          <a:ext cx="7704856" cy="3840480"/>
        </p:xfrm>
        <a:graphic>
          <a:graphicData uri="http://schemas.openxmlformats.org/drawingml/2006/table">
            <a:tbl>
              <a:tblPr firstRow="1" firstCol="1" bandRow="1">
                <a:tableStyleId>{4C3C2611-4C71-4FC5-86AE-919BDF0F9419}</a:tableStyleId>
              </a:tblPr>
              <a:tblGrid>
                <a:gridCol w="2304256">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145045">
                <a:tc>
                  <a:txBody>
                    <a:bodyPr/>
                    <a:lstStyle/>
                    <a:p>
                      <a:pPr algn="l">
                        <a:defRPr sz="1800" b="0">
                          <a:solidFill>
                            <a:srgbClr val="000000"/>
                          </a:solidFill>
                        </a:defRPr>
                      </a:pPr>
                      <a:r>
                        <a:rPr sz="1400" b="1">
                          <a:latin typeface="Times New Roman"/>
                          <a:ea typeface="Times New Roman"/>
                          <a:cs typeface="Times New Roman"/>
                          <a:sym typeface="Times New Roman"/>
                        </a:rPr>
                        <a:t>IRP concernées</a:t>
                      </a:r>
                    </a:p>
                  </a:txBody>
                  <a:tcPr marL="0" marR="0" marT="0" marB="0" anchor="ctr" horzOverflow="overflow">
                    <a:lnL w="12700">
                      <a:miter lim="400000"/>
                    </a:lnL>
                    <a:lnR>
                      <a:solidFill>
                        <a:srgbClr val="FF0000"/>
                      </a:solidFill>
                    </a:lnR>
                    <a:lnT w="12700">
                      <a:miter lim="400000"/>
                    </a:lnT>
                    <a:lnB>
                      <a:solidFill>
                        <a:srgbClr val="FF0000"/>
                      </a:solidFill>
                    </a:lnB>
                    <a:noFill/>
                  </a:tcPr>
                </a:tc>
                <a:tc>
                  <a:txBody>
                    <a:bodyPr/>
                    <a:lstStyle/>
                    <a:p>
                      <a:pPr algn="just">
                        <a:defRPr sz="1800" b="0">
                          <a:solidFill>
                            <a:srgbClr val="000000"/>
                          </a:solidFill>
                        </a:defRPr>
                      </a:pPr>
                      <a:r>
                        <a:rPr sz="1400">
                          <a:latin typeface="Times New Roman"/>
                          <a:ea typeface="Times New Roman"/>
                          <a:cs typeface="Times New Roman"/>
                          <a:sym typeface="Times New Roman"/>
                        </a:rPr>
                        <a:t>CSE et CSEC</a:t>
                      </a:r>
                    </a:p>
                  </a:txBody>
                  <a:tcPr marL="0" marR="0" marT="0" marB="0" horzOverflow="overflow">
                    <a:lnL>
                      <a:solidFill>
                        <a:srgbClr val="FF0000"/>
                      </a:solidFill>
                    </a:lnL>
                    <a:lnR w="12700">
                      <a:miter lim="400000"/>
                    </a:lnR>
                    <a:lnT w="12700">
                      <a:miter lim="400000"/>
                    </a:lnT>
                    <a:lnB>
                      <a:solidFill>
                        <a:srgbClr val="FF0000"/>
                      </a:solidFill>
                    </a:lnB>
                    <a:noFill/>
                  </a:tcPr>
                </a:tc>
                <a:extLst>
                  <a:ext uri="{0D108BD9-81ED-4DB2-BD59-A6C34878D82A}">
                    <a16:rowId xmlns:a16="http://schemas.microsoft.com/office/drawing/2014/main" val="10000"/>
                  </a:ext>
                </a:extLst>
              </a:tr>
              <a:tr h="145045">
                <a:tc rowSpan="2">
                  <a:txBody>
                    <a:bodyPr/>
                    <a:lstStyle/>
                    <a:p>
                      <a:pPr algn="l">
                        <a:defRPr sz="1800" b="0">
                          <a:solidFill>
                            <a:srgbClr val="000000"/>
                          </a:solidFill>
                        </a:defRPr>
                      </a:pPr>
                      <a:r>
                        <a:rPr sz="1400" b="1">
                          <a:latin typeface="Times New Roman"/>
                          <a:ea typeface="Times New Roman"/>
                          <a:cs typeface="Times New Roman"/>
                          <a:sym typeface="Times New Roman"/>
                        </a:rPr>
                        <a:t>Le dispositif garantit</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Identification des membres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1"/>
                  </a:ext>
                </a:extLst>
              </a:tr>
              <a:tr h="145045">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Participation effective des membres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2"/>
                  </a:ext>
                </a:extLst>
              </a:tr>
              <a:tr h="145045">
                <a:tc>
                  <a:txBody>
                    <a:bodyPr/>
                    <a:lstStyle/>
                    <a:p>
                      <a:pPr algn="l">
                        <a:defRPr sz="1800" b="0">
                          <a:solidFill>
                            <a:srgbClr val="000000"/>
                          </a:solidFill>
                        </a:defRPr>
                      </a:pPr>
                      <a:r>
                        <a:rPr sz="1400" b="1">
                          <a:latin typeface="Times New Roman"/>
                          <a:ea typeface="Times New Roman"/>
                          <a:cs typeface="Times New Roman"/>
                          <a:sym typeface="Times New Roman"/>
                        </a:rPr>
                        <a:t>Le dispositif assure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La retransmission continue et simultanée du son des délibérations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3"/>
                  </a:ext>
                </a:extLst>
              </a:tr>
              <a:tr h="145045">
                <a:tc>
                  <a:txBody>
                    <a:bodyPr/>
                    <a:lstStyle/>
                    <a:p>
                      <a:pPr algn="l">
                        <a:defRPr sz="1800" b="0">
                          <a:solidFill>
                            <a:srgbClr val="000000"/>
                          </a:solidFill>
                        </a:defRPr>
                      </a:pPr>
                      <a:r>
                        <a:rPr sz="1400" b="1">
                          <a:latin typeface="Times New Roman"/>
                          <a:ea typeface="Times New Roman"/>
                          <a:cs typeface="Times New Roman"/>
                          <a:sym typeface="Times New Roman"/>
                        </a:rPr>
                        <a:t>Le dispositif ne fait pas obstacle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A la tenue de suspensions de séance</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4"/>
                  </a:ext>
                </a:extLst>
              </a:tr>
              <a:tr h="290089">
                <a:tc rowSpan="2">
                  <a:txBody>
                    <a:bodyPr/>
                    <a:lstStyle/>
                    <a:p>
                      <a:pPr algn="l">
                        <a:defRPr sz="1800" b="0">
                          <a:solidFill>
                            <a:srgbClr val="000000"/>
                          </a:solidFill>
                        </a:defRPr>
                      </a:pPr>
                      <a:r>
                        <a:rPr sz="1400" b="1">
                          <a:latin typeface="Times New Roman"/>
                          <a:ea typeface="Times New Roman"/>
                          <a:cs typeface="Times New Roman"/>
                          <a:sym typeface="Times New Roman"/>
                        </a:rPr>
                        <a:t>Convocation aux réunions</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Le président de l’instance informe ses membres de la tenue de la réunion en conférence téléphonique</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5"/>
                  </a:ext>
                </a:extLst>
              </a:tr>
              <a:tr h="290089">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Cette information suit les règles applicables à la convocation des réunions de l’instance</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6"/>
                  </a:ext>
                </a:extLst>
              </a:tr>
              <a:tr h="290089">
                <a:tc rowSpan="3">
                  <a:txBody>
                    <a:bodyPr/>
                    <a:lstStyle/>
                    <a:p>
                      <a:pPr algn="l">
                        <a:defRPr sz="1800" b="0">
                          <a:solidFill>
                            <a:srgbClr val="000000"/>
                          </a:solidFill>
                        </a:defRPr>
                      </a:pPr>
                      <a:r>
                        <a:rPr sz="1400" b="1">
                          <a:latin typeface="Times New Roman"/>
                          <a:ea typeface="Times New Roman"/>
                          <a:cs typeface="Times New Roman"/>
                          <a:sym typeface="Times New Roman"/>
                        </a:rPr>
                        <a:t>Étapes de la réunion</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a:txBody>
                    <a:bodyPr/>
                    <a:lstStyle/>
                    <a:p>
                      <a:pPr algn="just">
                        <a:defRPr sz="1400">
                          <a:latin typeface="Times New Roman"/>
                          <a:ea typeface="Times New Roman"/>
                          <a:cs typeface="Times New Roman"/>
                          <a:sym typeface="Times New Roman"/>
                        </a:defRPr>
                      </a:pPr>
                      <a:r>
                        <a:t>sont les mêmes que celles des réunions organisées en visio-conférence (</a:t>
                      </a:r>
                      <a:r>
                        <a:rPr i="1"/>
                        <a:t>article D 2315-2 du code du travail</a:t>
                      </a:r>
                      <a:r>
                        <a:t>)</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7"/>
                  </a:ext>
                </a:extLst>
              </a:tr>
              <a:tr h="435134">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l’engagement des délibérations est subordonné à la vérification que l’ensemble des membres a accès à des moyens techniques satisfaisant aux conditions décrites ci-dessus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8"/>
                  </a:ext>
                </a:extLst>
              </a:tr>
              <a:tr h="580178">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le vote a lieu de manière simultanée. A cette fin, les participants disposent d’une durée identique pour voter à compter de l’ouverture des opérations de vote indiquée par le président du comité</a:t>
                      </a:r>
                    </a:p>
                  </a:txBody>
                  <a:tcPr marL="0" marR="0" marT="0" marB="0" horzOverflow="overflow">
                    <a:lnL>
                      <a:solidFill>
                        <a:srgbClr val="FF0000"/>
                      </a:solidFill>
                    </a:lnL>
                    <a:lnR w="12700">
                      <a:miter lim="400000"/>
                    </a:lnR>
                    <a:lnT>
                      <a:solidFill>
                        <a:srgbClr val="FF0000"/>
                      </a:solidFill>
                    </a:lnT>
                    <a:lnB w="12700">
                      <a:miter lim="400000"/>
                    </a:lnB>
                    <a:noFill/>
                  </a:tcPr>
                </a:tc>
                <a:extLst>
                  <a:ext uri="{0D108BD9-81ED-4DB2-BD59-A6C34878D82A}">
                    <a16:rowId xmlns:a16="http://schemas.microsoft.com/office/drawing/2014/main" val="10009"/>
                  </a:ext>
                </a:extLst>
              </a:tr>
            </a:tbl>
          </a:graphicData>
        </a:graphic>
      </p:graphicFrame>
      <p:sp>
        <p:nvSpPr>
          <p:cNvPr id="127" name="Rectangle 9"/>
          <p:cNvSpPr txBox="1"/>
          <p:nvPr/>
        </p:nvSpPr>
        <p:spPr>
          <a:xfrm>
            <a:off x="2530712" y="1112069"/>
            <a:ext cx="5386233" cy="896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sz="1400" b="1">
                <a:solidFill>
                  <a:srgbClr val="222222"/>
                </a:solidFill>
                <a:latin typeface="Times New Roman"/>
                <a:ea typeface="Times New Roman"/>
                <a:cs typeface="Times New Roman"/>
                <a:sym typeface="Times New Roman"/>
              </a:defRPr>
            </a:lvl1pPr>
          </a:lstStyle>
          <a:p>
            <a:r>
              <a:t>Le recours à la conférence téléphonique est autorisé pour l’ensemble des réunions des instances représentatives du personnel régies par les dispositions du code du travail, après que l’employeur en a informé leurs membres</a:t>
            </a:r>
          </a:p>
        </p:txBody>
      </p:sp>
      <p:pic>
        <p:nvPicPr>
          <p:cNvPr id="128" name="Image 10" descr="Image 10"/>
          <p:cNvPicPr>
            <a:picLocks noChangeAspect="1"/>
          </p:cNvPicPr>
          <p:nvPr/>
        </p:nvPicPr>
        <p:blipFill>
          <a:blip r:embed="rId2"/>
          <a:stretch>
            <a:fillRect/>
          </a:stretch>
        </p:blipFill>
        <p:spPr>
          <a:xfrm>
            <a:off x="1327324" y="1226634"/>
            <a:ext cx="495403" cy="724980"/>
          </a:xfrm>
          <a:prstGeom prst="rect">
            <a:avLst/>
          </a:prstGeom>
          <a:ln w="12700">
            <a:miter lim="400000"/>
          </a:ln>
        </p:spPr>
      </p:pic>
      <p:sp>
        <p:nvSpPr>
          <p:cNvPr id="129" name="ZoneTexte 11"/>
          <p:cNvSpPr txBox="1"/>
          <p:nvPr/>
        </p:nvSpPr>
        <p:spPr>
          <a:xfrm>
            <a:off x="1187624" y="1855857"/>
            <a:ext cx="774803" cy="275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200" b="1" i="1">
                <a:solidFill>
                  <a:srgbClr val="FF0000"/>
                </a:solidFill>
                <a:latin typeface="Times New Roman"/>
                <a:ea typeface="Times New Roman"/>
                <a:cs typeface="Times New Roman"/>
                <a:sym typeface="Times New Roman"/>
              </a:defRPr>
            </a:lvl1pPr>
          </a:lstStyle>
          <a:p>
            <a:r>
              <a:t>Principe</a:t>
            </a:r>
          </a:p>
        </p:txBody>
      </p:sp>
      <p:sp>
        <p:nvSpPr>
          <p:cNvPr id="131" name="Connecteur droit avec flèche 12"/>
          <p:cNvSpPr/>
          <p:nvPr/>
        </p:nvSpPr>
        <p:spPr>
          <a:xfrm>
            <a:off x="1822726" y="1581603"/>
            <a:ext cx="707987" cy="55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path>
            </a:pathLst>
          </a:custGeom>
          <a:ln w="19050">
            <a:solidFill>
              <a:srgbClr val="FF0000"/>
            </a:solidFill>
            <a:tailEnd type="triangle"/>
          </a:ln>
        </p:spPr>
        <p:txBody>
          <a:bodyPr/>
          <a:lstStyle/>
          <a:p>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ZoneTexte 7"/>
          <p:cNvSpPr txBox="1">
            <a:spLocks noGrp="1"/>
          </p:cNvSpPr>
          <p:nvPr>
            <p:ph type="sldNum" sz="quarter" idx="2"/>
          </p:nvPr>
        </p:nvSpPr>
        <p:spPr>
          <a:xfrm>
            <a:off x="110562" y="6453335"/>
            <a:ext cx="231141" cy="3727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graphicFrame>
        <p:nvGraphicFramePr>
          <p:cNvPr id="134" name="Tableau 3"/>
          <p:cNvGraphicFramePr/>
          <p:nvPr/>
        </p:nvGraphicFramePr>
        <p:xfrm>
          <a:off x="719572" y="1196751"/>
          <a:ext cx="7704856" cy="2423689"/>
        </p:xfrm>
        <a:graphic>
          <a:graphicData uri="http://schemas.openxmlformats.org/drawingml/2006/table">
            <a:tbl>
              <a:tblPr firstRow="1" firstCol="1" bandRow="1">
                <a:tableStyleId>{4C3C2611-4C71-4FC5-86AE-919BDF0F9419}</a:tableStyleId>
              </a:tblPr>
              <a:tblGrid>
                <a:gridCol w="2304256">
                  <a:extLst>
                    <a:ext uri="{9D8B030D-6E8A-4147-A177-3AD203B41FA5}">
                      <a16:colId xmlns:a16="http://schemas.microsoft.com/office/drawing/2014/main" val="20000"/>
                    </a:ext>
                  </a:extLst>
                </a:gridCol>
                <a:gridCol w="1014737">
                  <a:extLst>
                    <a:ext uri="{9D8B030D-6E8A-4147-A177-3AD203B41FA5}">
                      <a16:colId xmlns:a16="http://schemas.microsoft.com/office/drawing/2014/main" val="20001"/>
                    </a:ext>
                  </a:extLst>
                </a:gridCol>
                <a:gridCol w="4385863">
                  <a:extLst>
                    <a:ext uri="{9D8B030D-6E8A-4147-A177-3AD203B41FA5}">
                      <a16:colId xmlns:a16="http://schemas.microsoft.com/office/drawing/2014/main" val="20002"/>
                    </a:ext>
                  </a:extLst>
                </a:gridCol>
              </a:tblGrid>
              <a:tr h="290089">
                <a:tc>
                  <a:txBody>
                    <a:bodyPr/>
                    <a:lstStyle/>
                    <a:p>
                      <a:pPr algn="l">
                        <a:defRPr sz="1800" b="0">
                          <a:solidFill>
                            <a:srgbClr val="000000"/>
                          </a:solidFill>
                        </a:defRPr>
                      </a:pPr>
                      <a:r>
                        <a:rPr sz="1400" b="1">
                          <a:latin typeface="Times New Roman"/>
                          <a:ea typeface="Times New Roman"/>
                          <a:cs typeface="Times New Roman"/>
                          <a:sym typeface="Times New Roman"/>
                        </a:rPr>
                        <a:t>Vote à bulletin secret</a:t>
                      </a:r>
                    </a:p>
                  </a:txBody>
                  <a:tcPr marL="0" marR="0" marT="0" marB="0" anchor="ctr" horzOverflow="overflow">
                    <a:lnL w="12700">
                      <a:miter lim="400000"/>
                    </a:lnL>
                    <a:lnR>
                      <a:solidFill>
                        <a:srgbClr val="FF0000"/>
                      </a:solidFill>
                    </a:lnR>
                    <a:lnT w="12700">
                      <a:miter lim="400000"/>
                    </a:lnT>
                    <a:lnB>
                      <a:solidFill>
                        <a:srgbClr val="FF0000"/>
                      </a:solidFill>
                    </a:lnB>
                    <a:noFill/>
                  </a:tcPr>
                </a:tc>
                <a:tc gridSpan="2">
                  <a:txBody>
                    <a:bodyPr/>
                    <a:lstStyle/>
                    <a:p>
                      <a:pPr algn="just">
                        <a:defRPr sz="1800" b="0">
                          <a:solidFill>
                            <a:srgbClr val="000000"/>
                          </a:solidFill>
                        </a:defRPr>
                      </a:pPr>
                      <a:r>
                        <a:rPr sz="1400">
                          <a:latin typeface="Times New Roman"/>
                          <a:ea typeface="Times New Roman"/>
                          <a:cs typeface="Times New Roman"/>
                          <a:sym typeface="Times New Roman"/>
                        </a:rPr>
                        <a:t>Le dispositif de vote garantit que l’identité de l’électeur ne peut à aucun moment être mise en relation avec l’expression de son vote</a:t>
                      </a:r>
                    </a:p>
                  </a:txBody>
                  <a:tcPr marL="0" marR="0" marT="0" marB="0" horzOverflow="overflow">
                    <a:lnL>
                      <a:solidFill>
                        <a:srgbClr val="FF0000"/>
                      </a:solidFill>
                    </a:lnL>
                    <a:lnR w="12700">
                      <a:miter lim="400000"/>
                    </a:lnR>
                    <a:lnT w="12700">
                      <a:miter lim="400000"/>
                    </a:lnT>
                    <a:lnB>
                      <a:solidFill>
                        <a:srgbClr val="FF0000"/>
                      </a:solidFill>
                    </a:lnB>
                    <a:noFill/>
                  </a:tcPr>
                </a:tc>
                <a:tc hMerge="1">
                  <a:txBody>
                    <a:bodyPr/>
                    <a:lstStyle/>
                    <a:p>
                      <a:endParaRPr lang="fr-FR"/>
                    </a:p>
                  </a:txBody>
                  <a:tcPr/>
                </a:tc>
                <a:extLst>
                  <a:ext uri="{0D108BD9-81ED-4DB2-BD59-A6C34878D82A}">
                    <a16:rowId xmlns:a16="http://schemas.microsoft.com/office/drawing/2014/main" val="10000"/>
                  </a:ext>
                </a:extLst>
              </a:tr>
              <a:tr h="145045">
                <a:tc rowSpan="5">
                  <a:txBody>
                    <a:bodyPr/>
                    <a:lstStyle/>
                    <a:p>
                      <a:pPr algn="l">
                        <a:defRPr sz="1800" b="0">
                          <a:solidFill>
                            <a:srgbClr val="000000"/>
                          </a:solidFill>
                        </a:defRPr>
                      </a:pPr>
                      <a:r>
                        <a:rPr sz="1400" b="1">
                          <a:latin typeface="Times New Roman"/>
                          <a:ea typeface="Times New Roman"/>
                          <a:cs typeface="Times New Roman"/>
                          <a:sym typeface="Times New Roman"/>
                        </a:rPr>
                        <a:t>Vote par voie électronique</a:t>
                      </a:r>
                    </a:p>
                  </a:txBody>
                  <a:tcPr marL="0" marR="0" marT="0" marB="0" anchor="ctr" horzOverflow="overflow">
                    <a:lnL w="12700">
                      <a:miter lim="400000"/>
                    </a:lnL>
                    <a:lnR>
                      <a:solidFill>
                        <a:srgbClr val="FF0000"/>
                      </a:solidFill>
                    </a:lnR>
                    <a:lnT>
                      <a:solidFill>
                        <a:srgbClr val="FF0000"/>
                      </a:solidFill>
                    </a:lnT>
                    <a:lnB>
                      <a:solidFill>
                        <a:srgbClr val="FF0000"/>
                      </a:solidFill>
                    </a:lnB>
                    <a:noFill/>
                  </a:tcPr>
                </a:tc>
                <a:tc rowSpan="5">
                  <a:txBody>
                    <a:bodyPr/>
                    <a:lstStyle/>
                    <a:p>
                      <a:pPr algn="l">
                        <a:defRPr sz="1800"/>
                      </a:pPr>
                      <a:r>
                        <a:rPr sz="1400">
                          <a:latin typeface="Times New Roman"/>
                          <a:ea typeface="Times New Roman"/>
                          <a:cs typeface="Times New Roman"/>
                          <a:sym typeface="Times New Roman"/>
                        </a:rPr>
                        <a:t>Le système retenu doit assurer</a:t>
                      </a:r>
                    </a:p>
                  </a:txBody>
                  <a:tcPr marL="0" marR="0" marT="0" marB="0" anchor="ctr" horzOverflow="overflow">
                    <a:lnL>
                      <a:solidFill>
                        <a:srgbClr val="FF0000"/>
                      </a:solidFill>
                    </a:lnL>
                    <a:lnR>
                      <a:solidFill>
                        <a:srgbClr val="FF0000"/>
                      </a:solidFill>
                    </a:lnR>
                    <a:lnT>
                      <a:solidFill>
                        <a:srgbClr val="FF0000"/>
                      </a:solidFill>
                    </a:lnT>
                    <a:lnB>
                      <a:solidFill>
                        <a:srgbClr val="FF0000"/>
                      </a:solidFill>
                    </a:lnB>
                    <a:noFill/>
                  </a:tcPr>
                </a:tc>
                <a:tc>
                  <a:txBody>
                    <a:bodyPr/>
                    <a:lstStyle/>
                    <a:p>
                      <a:pPr algn="just">
                        <a:defRPr sz="1800"/>
                      </a:pPr>
                      <a:r>
                        <a:rPr sz="1400">
                          <a:latin typeface="Times New Roman"/>
                          <a:ea typeface="Times New Roman"/>
                          <a:cs typeface="Times New Roman"/>
                          <a:sym typeface="Times New Roman"/>
                        </a:rPr>
                        <a:t>la confidentialité des données transmises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1"/>
                  </a:ext>
                </a:extLst>
              </a:tr>
              <a:tr h="290089">
                <a:tc vMerge="1">
                  <a:txBody>
                    <a:bodyPr/>
                    <a:lstStyle/>
                    <a:p>
                      <a:endParaRPr lang="fr-FR"/>
                    </a:p>
                  </a:txBody>
                  <a:tcPr/>
                </a:tc>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la sécurité de l’adressage des moyens d’authentification</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2"/>
                  </a:ext>
                </a:extLst>
              </a:tr>
              <a:tr h="145045">
                <a:tc vMerge="1">
                  <a:txBody>
                    <a:bodyPr/>
                    <a:lstStyle/>
                    <a:p>
                      <a:endParaRPr lang="fr-FR"/>
                    </a:p>
                  </a:txBody>
                  <a:tcPr/>
                </a:tc>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de l’émargement</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3"/>
                  </a:ext>
                </a:extLst>
              </a:tr>
              <a:tr h="145045">
                <a:tc vMerge="1">
                  <a:txBody>
                    <a:bodyPr/>
                    <a:lstStyle/>
                    <a:p>
                      <a:endParaRPr lang="fr-FR"/>
                    </a:p>
                  </a:txBody>
                  <a:tcPr/>
                </a:tc>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de l’enregistrement des votes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4"/>
                  </a:ext>
                </a:extLst>
              </a:tr>
              <a:tr h="145045">
                <a:tc vMerge="1">
                  <a:txBody>
                    <a:bodyPr/>
                    <a:lstStyle/>
                    <a:p>
                      <a:endParaRPr lang="fr-FR"/>
                    </a:p>
                  </a:txBody>
                  <a:tcPr/>
                </a:tc>
                <a:tc vMerge="1">
                  <a:txBody>
                    <a:bodyPr/>
                    <a:lstStyle/>
                    <a:p>
                      <a:endParaRPr lang="fr-FR"/>
                    </a:p>
                  </a:txBody>
                  <a:tcPr/>
                </a:tc>
                <a:tc>
                  <a:txBody>
                    <a:bodyPr/>
                    <a:lstStyle/>
                    <a:p>
                      <a:pPr algn="just">
                        <a:defRPr sz="1800"/>
                      </a:pPr>
                      <a:r>
                        <a:rPr sz="1400">
                          <a:latin typeface="Times New Roman"/>
                          <a:ea typeface="Times New Roman"/>
                          <a:cs typeface="Times New Roman"/>
                          <a:sym typeface="Times New Roman"/>
                        </a:rPr>
                        <a:t>du dépouillement des votes</a:t>
                      </a:r>
                    </a:p>
                  </a:txBody>
                  <a:tcPr marL="0" marR="0" marT="0" marB="0" horzOverflow="overflow">
                    <a:lnL>
                      <a:solidFill>
                        <a:srgbClr val="FF0000"/>
                      </a:solidFill>
                    </a:lnL>
                    <a:lnR w="12700">
                      <a:miter lim="400000"/>
                    </a:lnR>
                    <a:lnT>
                      <a:solidFill>
                        <a:srgbClr val="FF0000"/>
                      </a:solidFill>
                    </a:lnT>
                    <a:lnB>
                      <a:solidFill>
                        <a:srgbClr val="FF0000"/>
                      </a:solidFill>
                    </a:lnB>
                    <a:noFill/>
                  </a:tcPr>
                </a:tc>
                <a:extLst>
                  <a:ext uri="{0D108BD9-81ED-4DB2-BD59-A6C34878D82A}">
                    <a16:rowId xmlns:a16="http://schemas.microsoft.com/office/drawing/2014/main" val="10005"/>
                  </a:ext>
                </a:extLst>
              </a:tr>
              <a:tr h="290089">
                <a:tc rowSpan="2">
                  <a:txBody>
                    <a:bodyPr/>
                    <a:lstStyle/>
                    <a:p>
                      <a:pPr algn="l">
                        <a:defRPr sz="1800" b="0">
                          <a:solidFill>
                            <a:srgbClr val="000000"/>
                          </a:solidFill>
                        </a:defRPr>
                      </a:pPr>
                      <a:r>
                        <a:rPr sz="1400" b="1">
                          <a:latin typeface="Times New Roman"/>
                          <a:ea typeface="Times New Roman"/>
                          <a:cs typeface="Times New Roman"/>
                          <a:sym typeface="Times New Roman"/>
                        </a:rPr>
                        <a:t>Convocation aux réunions</a:t>
                      </a:r>
                    </a:p>
                  </a:txBody>
                  <a:tcPr marL="0" marR="0" marT="0" marB="0" anchor="ctr" horzOverflow="overflow">
                    <a:lnL w="12700">
                      <a:miter lim="400000"/>
                    </a:lnL>
                    <a:lnR>
                      <a:solidFill>
                        <a:srgbClr val="FF0000"/>
                      </a:solidFill>
                    </a:lnR>
                    <a:lnT>
                      <a:solidFill>
                        <a:srgbClr val="FF0000"/>
                      </a:solidFill>
                    </a:lnT>
                    <a:lnB w="12700">
                      <a:miter lim="400000"/>
                    </a:lnB>
                    <a:noFill/>
                  </a:tcPr>
                </a:tc>
                <a:tc gridSpan="2">
                  <a:txBody>
                    <a:bodyPr/>
                    <a:lstStyle/>
                    <a:p>
                      <a:pPr algn="just">
                        <a:defRPr sz="1800"/>
                      </a:pPr>
                      <a:r>
                        <a:rPr sz="1400">
                          <a:latin typeface="Times New Roman"/>
                          <a:ea typeface="Times New Roman"/>
                          <a:cs typeface="Times New Roman"/>
                          <a:sym typeface="Times New Roman"/>
                        </a:rPr>
                        <a:t>Le président de l’instance informe ses membres de la tenue de la réunion en conférence téléphonique</a:t>
                      </a:r>
                    </a:p>
                  </a:txBody>
                  <a:tcPr marL="0" marR="0" marT="0" marB="0" horzOverflow="overflow">
                    <a:lnL>
                      <a:solidFill>
                        <a:srgbClr val="FF0000"/>
                      </a:solidFill>
                    </a:lnL>
                    <a:lnR w="12700">
                      <a:miter lim="400000"/>
                    </a:lnR>
                    <a:lnT>
                      <a:solidFill>
                        <a:srgbClr val="FF0000"/>
                      </a:solidFill>
                    </a:lnT>
                    <a:lnB>
                      <a:solidFill>
                        <a:srgbClr val="FF0000"/>
                      </a:solidFill>
                    </a:lnB>
                    <a:noFill/>
                  </a:tcPr>
                </a:tc>
                <a:tc hMerge="1">
                  <a:txBody>
                    <a:bodyPr/>
                    <a:lstStyle/>
                    <a:p>
                      <a:endParaRPr lang="fr-FR"/>
                    </a:p>
                  </a:txBody>
                  <a:tcPr/>
                </a:tc>
                <a:extLst>
                  <a:ext uri="{0D108BD9-81ED-4DB2-BD59-A6C34878D82A}">
                    <a16:rowId xmlns:a16="http://schemas.microsoft.com/office/drawing/2014/main" val="10006"/>
                  </a:ext>
                </a:extLst>
              </a:tr>
              <a:tr h="290089">
                <a:tc vMerge="1">
                  <a:txBody>
                    <a:bodyPr/>
                    <a:lstStyle/>
                    <a:p>
                      <a:endParaRPr lang="fr-FR"/>
                    </a:p>
                  </a:txBody>
                  <a:tcPr/>
                </a:tc>
                <a:tc gridSpan="2">
                  <a:txBody>
                    <a:bodyPr/>
                    <a:lstStyle/>
                    <a:p>
                      <a:pPr algn="just">
                        <a:defRPr sz="1800"/>
                      </a:pPr>
                      <a:r>
                        <a:rPr sz="1400">
                          <a:latin typeface="Times New Roman"/>
                          <a:ea typeface="Times New Roman"/>
                          <a:cs typeface="Times New Roman"/>
                          <a:sym typeface="Times New Roman"/>
                        </a:rPr>
                        <a:t>Cette information suit les règles applicables à la convocation des réunions de l’instance</a:t>
                      </a:r>
                    </a:p>
                  </a:txBody>
                  <a:tcPr marL="0" marR="0" marT="0" marB="0" horzOverflow="overflow">
                    <a:lnL>
                      <a:solidFill>
                        <a:srgbClr val="FF0000"/>
                      </a:solidFill>
                    </a:lnL>
                    <a:lnR w="12700">
                      <a:miter lim="400000"/>
                    </a:lnR>
                    <a:lnT>
                      <a:solidFill>
                        <a:srgbClr val="FF0000"/>
                      </a:solidFill>
                    </a:lnT>
                    <a:lnB w="12700">
                      <a:miter lim="400000"/>
                    </a:lnB>
                    <a:noFill/>
                  </a:tcPr>
                </a:tc>
                <a:tc hMerge="1">
                  <a:txBody>
                    <a:bodyPr/>
                    <a:lstStyle/>
                    <a:p>
                      <a:endParaRPr lang="fr-FR"/>
                    </a:p>
                  </a:txBody>
                  <a:tcPr/>
                </a:tc>
                <a:extLst>
                  <a:ext uri="{0D108BD9-81ED-4DB2-BD59-A6C34878D82A}">
                    <a16:rowId xmlns:a16="http://schemas.microsoft.com/office/drawing/2014/main" val="10007"/>
                  </a:ext>
                </a:extLst>
              </a:tr>
            </a:tbl>
          </a:graphicData>
        </a:graphic>
      </p:graphicFrame>
    </p:spTree>
  </p:cSld>
  <p:clrMapOvr>
    <a:masterClrMapping/>
  </p:clrMapOvr>
  <p:transition spd="med"/>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2461</Words>
  <Application>Microsoft Macintosh PowerPoint</Application>
  <PresentationFormat>Affichage à l'écran (4:3)</PresentationFormat>
  <Paragraphs>195</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Copperplate Gothic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Angelique BRUNEAU</dc:creator>
  <cp:lastModifiedBy>Alexandre RAULT</cp:lastModifiedBy>
  <cp:revision>3</cp:revision>
  <dcterms:modified xsi:type="dcterms:W3CDTF">2020-04-27T14:10:42Z</dcterms:modified>
</cp:coreProperties>
</file>