
<file path=[Content_Types].xml><?xml version="1.0" encoding="utf-8"?>
<Types xmlns="http://schemas.openxmlformats.org/package/2006/content-types">
  <Default Extension="docx" ContentType="application/vnd.openxmlformats-officedocument.wordprocessingml.document"/>
  <Default Extension="png" ContentType="image/png"/>
  <Default Extension="rels" ContentType="application/vnd.openxmlformats-package.relationships+xml"/>
  <Default Extension="tiff" ContentType="image/tiff"/>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1"/>
  </p:sldMasterIdLst>
  <p:notesMasterIdLst>
    <p:notesMasterId r:id="rId4"/>
  </p:notesMasterIdLst>
  <p:handoutMasterIdLst>
    <p:handoutMasterId r:id="rId5"/>
  </p:handoutMasterIdLst>
  <p:sldIdLst>
    <p:sldId id="1736" r:id="rId2"/>
    <p:sldId id="1727" r:id="rId3"/>
  </p:sldIdLst>
  <p:sldSz cx="9144000" cy="6858000" type="screen4x3"/>
  <p:notesSz cx="6858000" cy="9144000"/>
  <p:defaultTextStyle>
    <a:defPPr>
      <a:defRPr lang="fr-FR"/>
    </a:defPPr>
    <a:lvl1pPr algn="l" defTabSz="457200" rtl="0" fontAlgn="base">
      <a:spcBef>
        <a:spcPct val="0"/>
      </a:spcBef>
      <a:spcAft>
        <a:spcPct val="0"/>
      </a:spcAft>
      <a:defRPr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E6FF"/>
    <a:srgbClr val="1342D5"/>
    <a:srgbClr val="213FD5"/>
    <a:srgbClr val="364BD5"/>
    <a:srgbClr val="FF27DF"/>
    <a:srgbClr val="DF180F"/>
    <a:srgbClr val="FC6C64"/>
    <a:srgbClr val="AE0000"/>
    <a:srgbClr val="C62D2F"/>
    <a:srgbClr val="6A6A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97" autoAdjust="0"/>
    <p:restoredTop sz="95122"/>
  </p:normalViewPr>
  <p:slideViewPr>
    <p:cSldViewPr snapToObjects="1">
      <p:cViewPr varScale="1">
        <p:scale>
          <a:sx n="128" d="100"/>
          <a:sy n="128" d="100"/>
        </p:scale>
        <p:origin x="1616"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387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111" charset="0"/>
                <a:ea typeface="ＭＳ Ｐゴシック" pitchFamily="-111" charset="-128"/>
                <a:cs typeface="+mn-cs"/>
              </a:defRPr>
            </a:lvl1pPr>
          </a:lstStyle>
          <a:p>
            <a:pPr>
              <a:defRPr/>
            </a:pP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ea typeface="ＭＳ Ｐゴシック" pitchFamily="34" charset="-128"/>
              </a:defRPr>
            </a:lvl1pPr>
          </a:lstStyle>
          <a:p>
            <a:pPr>
              <a:defRPr/>
            </a:pPr>
            <a:fld id="{4D18EE9E-6258-EF4C-9DA2-9FB30090EC01}" type="datetime1">
              <a:rPr lang="fr-FR"/>
              <a:pPr>
                <a:defRPr/>
              </a:pPr>
              <a:t>08/04/2020</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111" charset="0"/>
                <a:ea typeface="ＭＳ Ｐゴシック" pitchFamily="-111" charset="-128"/>
                <a:cs typeface="+mn-cs"/>
              </a:defRPr>
            </a:lvl1pPr>
          </a:lstStyle>
          <a:p>
            <a:pPr>
              <a:defRPr/>
            </a:pPr>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0DF40E31-B171-A147-8A6A-9026A37D0973}" type="slidenum">
              <a:rPr lang="fr-FR" altLang="fr-FR"/>
              <a:pPr/>
              <a:t>‹N°›</a:t>
            </a:fld>
            <a:endParaRPr lang="fr-FR" altLang="fr-FR"/>
          </a:p>
        </p:txBody>
      </p:sp>
    </p:spTree>
    <p:extLst>
      <p:ext uri="{BB962C8B-B14F-4D97-AF65-F5344CB8AC3E}">
        <p14:creationId xmlns:p14="http://schemas.microsoft.com/office/powerpoint/2010/main" val="12017984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111" charset="0"/>
                <a:ea typeface="ＭＳ Ｐゴシック" pitchFamily="-111" charset="-128"/>
                <a:cs typeface="+mn-cs"/>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ea typeface="ＭＳ Ｐゴシック" pitchFamily="34" charset="-128"/>
              </a:defRPr>
            </a:lvl1pPr>
          </a:lstStyle>
          <a:p>
            <a:pPr>
              <a:defRPr/>
            </a:pPr>
            <a:fld id="{4122E412-D7EE-BE43-A7AE-23C573CECE87}" type="datetime1">
              <a:rPr lang="fr-FR"/>
              <a:pPr>
                <a:defRPr/>
              </a:pPr>
              <a:t>08/04/2020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111" charset="0"/>
                <a:ea typeface="ＭＳ Ｐゴシック" pitchFamily="-111" charset="-128"/>
                <a:cs typeface="+mn-cs"/>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D139A6CD-ADBE-6E46-BB45-C79C489DA57A}" type="slidenum">
              <a:rPr lang="fr-FR" altLang="fr-FR"/>
              <a:pPr/>
              <a:t>‹N°›</a:t>
            </a:fld>
            <a:endParaRPr lang="fr-FR" altLang="fr-FR"/>
          </a:p>
        </p:txBody>
      </p:sp>
    </p:spTree>
    <p:extLst>
      <p:ext uri="{BB962C8B-B14F-4D97-AF65-F5344CB8AC3E}">
        <p14:creationId xmlns:p14="http://schemas.microsoft.com/office/powerpoint/2010/main" val="129505257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ＭＳ Ｐゴシック" pitchFamily="-111"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4140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contenu">
    <p:spTree>
      <p:nvGrpSpPr>
        <p:cNvPr id="1" name=""/>
        <p:cNvGrpSpPr/>
        <p:nvPr/>
      </p:nvGrpSpPr>
      <p:grpSpPr>
        <a:xfrm>
          <a:off x="0" y="0"/>
          <a:ext cx="0" cy="0"/>
          <a:chOff x="0" y="0"/>
          <a:chExt cx="0" cy="0"/>
        </a:xfrm>
      </p:grpSpPr>
      <p:sp>
        <p:nvSpPr>
          <p:cNvPr id="7" name="Rectangle 6"/>
          <p:cNvSpPr/>
          <p:nvPr userDrawn="1"/>
        </p:nvSpPr>
        <p:spPr>
          <a:xfrm>
            <a:off x="0" y="6453336"/>
            <a:ext cx="399724" cy="404664"/>
          </a:xfrm>
          <a:prstGeom prst="rect">
            <a:avLst/>
          </a:prstGeom>
          <a:solidFill>
            <a:srgbClr val="AE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 name="ZoneTexte 7"/>
          <p:cNvSpPr txBox="1"/>
          <p:nvPr userDrawn="1"/>
        </p:nvSpPr>
        <p:spPr>
          <a:xfrm>
            <a:off x="-95431" y="6453336"/>
            <a:ext cx="643126" cy="400110"/>
          </a:xfrm>
          <a:prstGeom prst="rect">
            <a:avLst/>
          </a:prstGeom>
          <a:noFill/>
        </p:spPr>
        <p:txBody>
          <a:bodyPr wrap="none" rtlCol="0">
            <a:spAutoFit/>
          </a:bodyPr>
          <a:lstStyle/>
          <a:p>
            <a:pPr algn="ctr"/>
            <a:fld id="{B8AB8A73-C083-5940-A09C-E64C5C662B0D}" type="slidenum">
              <a:rPr lang="fr-FR" sz="2000" b="1" smtClean="0">
                <a:solidFill>
                  <a:schemeClr val="bg1"/>
                </a:solidFill>
                <a:latin typeface="Times New Roman" charset="0"/>
                <a:ea typeface="Times New Roman" charset="0"/>
                <a:cs typeface="Times New Roman" charset="0"/>
              </a:rPr>
              <a:pPr algn="ctr"/>
              <a:t>‹N°›</a:t>
            </a:fld>
            <a:endParaRPr lang="fr-FR" sz="2000" b="1" dirty="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688073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En-tête de sec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505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3436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829" r:id="rId1"/>
    <p:sldLayoutId id="2147484830" r:id="rId2"/>
    <p:sldLayoutId id="2147484831" r:id="rId3"/>
    <p:sldLayoutId id="2147484835" r:id="rId4"/>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111" charset="-128"/>
          <a:cs typeface="ＭＳ Ｐゴシック" pitchFamily="-111" charset="-128"/>
        </a:defRPr>
      </a:lvl1pPr>
      <a:lvl2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2pPr>
      <a:lvl3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3pPr>
      <a:lvl4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4pPr>
      <a:lvl5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5pPr>
      <a:lvl6pPr marL="457200" algn="ctr" defTabSz="457200" rtl="0" fontAlgn="base">
        <a:spcBef>
          <a:spcPct val="0"/>
        </a:spcBef>
        <a:spcAft>
          <a:spcPct val="0"/>
        </a:spcAft>
        <a:defRPr sz="4400">
          <a:solidFill>
            <a:schemeClr val="tx1"/>
          </a:solidFill>
          <a:latin typeface="Calibri" pitchFamily="-111" charset="0"/>
          <a:ea typeface="ＭＳ Ｐゴシック" pitchFamily="-111" charset="-128"/>
        </a:defRPr>
      </a:lvl6pPr>
      <a:lvl7pPr marL="914400" algn="ctr" defTabSz="457200" rtl="0" fontAlgn="base">
        <a:spcBef>
          <a:spcPct val="0"/>
        </a:spcBef>
        <a:spcAft>
          <a:spcPct val="0"/>
        </a:spcAft>
        <a:defRPr sz="4400">
          <a:solidFill>
            <a:schemeClr val="tx1"/>
          </a:solidFill>
          <a:latin typeface="Calibri" pitchFamily="-111" charset="0"/>
          <a:ea typeface="ＭＳ Ｐゴシック" pitchFamily="-111" charset="-128"/>
        </a:defRPr>
      </a:lvl7pPr>
      <a:lvl8pPr marL="1371600" algn="ctr" defTabSz="457200" rtl="0" fontAlgn="base">
        <a:spcBef>
          <a:spcPct val="0"/>
        </a:spcBef>
        <a:spcAft>
          <a:spcPct val="0"/>
        </a:spcAft>
        <a:defRPr sz="4400">
          <a:solidFill>
            <a:schemeClr val="tx1"/>
          </a:solidFill>
          <a:latin typeface="Calibri" pitchFamily="-111" charset="0"/>
          <a:ea typeface="ＭＳ Ｐゴシック" pitchFamily="-111" charset="-128"/>
        </a:defRPr>
      </a:lvl8pPr>
      <a:lvl9pPr marL="1828800" algn="ctr" defTabSz="457200" rtl="0" fontAlgn="base">
        <a:spcBef>
          <a:spcPct val="0"/>
        </a:spcBef>
        <a:spcAft>
          <a:spcPct val="0"/>
        </a:spcAft>
        <a:defRPr sz="4400">
          <a:solidFill>
            <a:schemeClr val="tx1"/>
          </a:solidFill>
          <a:latin typeface="Calibri" pitchFamily="-111" charset="0"/>
          <a:ea typeface="ＭＳ Ｐゴシック" pitchFamily="-111"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111" charset="-128"/>
          <a:cs typeface="ＭＳ Ｐゴシック" pitchFamily="-111"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111"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111"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1"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package" Target="../embeddings/Document_Microsoft_Word.docx"/></Relationships>
</file>

<file path=ppt/slides/_rels/slide2.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0863368-05A8-924E-89CD-048910F76D58}"/>
              </a:ext>
            </a:extLst>
          </p:cNvPr>
          <p:cNvSpPr/>
          <p:nvPr/>
        </p:nvSpPr>
        <p:spPr>
          <a:xfrm>
            <a:off x="481785" y="416644"/>
            <a:ext cx="8223546" cy="5792992"/>
          </a:xfrm>
          <a:prstGeom prst="rect">
            <a:avLst/>
          </a:prstGeom>
          <a:noFill/>
          <a:ln w="38100">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 name="Titre 1">
            <a:extLst>
              <a:ext uri="{FF2B5EF4-FFF2-40B4-BE49-F238E27FC236}">
                <a16:creationId xmlns:a16="http://schemas.microsoft.com/office/drawing/2014/main" id="{E3156F65-32ED-4846-9D45-105EAC088E65}"/>
              </a:ext>
            </a:extLst>
          </p:cNvPr>
          <p:cNvSpPr txBox="1">
            <a:spLocks/>
          </p:cNvSpPr>
          <p:nvPr/>
        </p:nvSpPr>
        <p:spPr>
          <a:xfrm>
            <a:off x="517396" y="648364"/>
            <a:ext cx="8109209" cy="5561272"/>
          </a:xfrm>
          <a:ln w="57150">
            <a:solidFill>
              <a:srgbClr val="CA0035"/>
            </a:solidFill>
            <a:miter lim="800000"/>
            <a:headEnd/>
            <a:tailEnd/>
          </a:ln>
        </p:spPr>
        <p:txBody>
          <a:bodyPr/>
          <a:lstStyle>
            <a:lvl1pPr algn="ctr" defTabSz="457200" rtl="0" eaLnBrk="0" fontAlgn="base" hangingPunct="0">
              <a:spcBef>
                <a:spcPct val="0"/>
              </a:spcBef>
              <a:spcAft>
                <a:spcPct val="0"/>
              </a:spcAft>
              <a:defRPr sz="4400" kern="1200">
                <a:solidFill>
                  <a:schemeClr val="tx1"/>
                </a:solidFill>
                <a:latin typeface="+mj-lt"/>
                <a:ea typeface="ＭＳ Ｐゴシック" pitchFamily="-111" charset="-128"/>
                <a:cs typeface="ＭＳ Ｐゴシック" pitchFamily="-111" charset="-128"/>
              </a:defRPr>
            </a:lvl1pPr>
            <a:lvl2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2pPr>
            <a:lvl3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3pPr>
            <a:lvl4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4pPr>
            <a:lvl5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5pPr>
            <a:lvl6pPr marL="457200" algn="ctr" defTabSz="457200" rtl="0" fontAlgn="base">
              <a:spcBef>
                <a:spcPct val="0"/>
              </a:spcBef>
              <a:spcAft>
                <a:spcPct val="0"/>
              </a:spcAft>
              <a:defRPr sz="4400">
                <a:solidFill>
                  <a:schemeClr val="tx1"/>
                </a:solidFill>
                <a:latin typeface="Calibri" pitchFamily="-111" charset="0"/>
                <a:ea typeface="ＭＳ Ｐゴシック" pitchFamily="-111" charset="-128"/>
              </a:defRPr>
            </a:lvl6pPr>
            <a:lvl7pPr marL="914400" algn="ctr" defTabSz="457200" rtl="0" fontAlgn="base">
              <a:spcBef>
                <a:spcPct val="0"/>
              </a:spcBef>
              <a:spcAft>
                <a:spcPct val="0"/>
              </a:spcAft>
              <a:defRPr sz="4400">
                <a:solidFill>
                  <a:schemeClr val="tx1"/>
                </a:solidFill>
                <a:latin typeface="Calibri" pitchFamily="-111" charset="0"/>
                <a:ea typeface="ＭＳ Ｐゴシック" pitchFamily="-111" charset="-128"/>
              </a:defRPr>
            </a:lvl7pPr>
            <a:lvl8pPr marL="1371600" algn="ctr" defTabSz="457200" rtl="0" fontAlgn="base">
              <a:spcBef>
                <a:spcPct val="0"/>
              </a:spcBef>
              <a:spcAft>
                <a:spcPct val="0"/>
              </a:spcAft>
              <a:defRPr sz="4400">
                <a:solidFill>
                  <a:schemeClr val="tx1"/>
                </a:solidFill>
                <a:latin typeface="Calibri" pitchFamily="-111" charset="0"/>
                <a:ea typeface="ＭＳ Ｐゴシック" pitchFamily="-111" charset="-128"/>
              </a:defRPr>
            </a:lvl8pPr>
            <a:lvl9pPr marL="1828800" algn="ctr" defTabSz="457200" rtl="0" fontAlgn="base">
              <a:spcBef>
                <a:spcPct val="0"/>
              </a:spcBef>
              <a:spcAft>
                <a:spcPct val="0"/>
              </a:spcAft>
              <a:defRPr sz="4400">
                <a:solidFill>
                  <a:schemeClr val="tx1"/>
                </a:solidFill>
                <a:latin typeface="Calibri" pitchFamily="-111" charset="0"/>
                <a:ea typeface="ＭＳ Ｐゴシック" pitchFamily="-111" charset="-128"/>
              </a:defRPr>
            </a:lvl9pPr>
          </a:lstStyle>
          <a:p>
            <a:pPr eaLnBrk="1" hangingPunct="1"/>
            <a:br>
              <a:rPr lang="fr-FR" altLang="fr-FR" sz="2954">
                <a:latin typeface="Times New Roman" panose="02020603050405020304" pitchFamily="18" charset="0"/>
                <a:cs typeface="Times New Roman" panose="02020603050405020304" pitchFamily="18" charset="0"/>
              </a:rPr>
            </a:br>
            <a:br>
              <a:rPr lang="fr-FR" altLang="fr-FR" sz="2954">
                <a:latin typeface="Times New Roman" panose="02020603050405020304" pitchFamily="18" charset="0"/>
                <a:cs typeface="Times New Roman" panose="02020603050405020304" pitchFamily="18" charset="0"/>
              </a:rPr>
            </a:br>
            <a:endParaRPr lang="fr-FR" altLang="fr-FR" sz="2954" dirty="0">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35E275A4-FDAD-1141-AF50-3B7EF2F62DEF}"/>
              </a:ext>
            </a:extLst>
          </p:cNvPr>
          <p:cNvSpPr/>
          <p:nvPr/>
        </p:nvSpPr>
        <p:spPr>
          <a:xfrm>
            <a:off x="539552" y="5877313"/>
            <a:ext cx="5885114" cy="291170"/>
          </a:xfrm>
          <a:prstGeom prst="rect">
            <a:avLst/>
          </a:prstGeom>
        </p:spPr>
        <p:txBody>
          <a:bodyPr wrap="square">
            <a:spAutoFit/>
          </a:bodyPr>
          <a:lstStyle/>
          <a:p>
            <a:r>
              <a:rPr lang="fr-FR" sz="1292" dirty="0">
                <a:solidFill>
                  <a:srgbClr val="7F7F7F"/>
                </a:solidFill>
                <a:latin typeface="Times New Roman" panose="02020603050405020304" pitchFamily="18" charset="0"/>
                <a:ea typeface="Times New Roman" panose="02020603050405020304" pitchFamily="18" charset="0"/>
                <a:cs typeface="Times New Roman" panose="02020603050405020304" pitchFamily="18" charset="0"/>
              </a:rPr>
              <a:t>25 Square Saint Charles - 75012 PARIS - Tél : 01.40.13.43.43 - Fax : 01.40.13.43.46</a:t>
            </a:r>
            <a:r>
              <a:rPr lang="fr-FR" sz="1292" dirty="0">
                <a:latin typeface="Times New Roman" panose="02020603050405020304" pitchFamily="18" charset="0"/>
                <a:cs typeface="Times New Roman" panose="02020603050405020304" pitchFamily="18" charset="0"/>
              </a:rPr>
              <a:t> </a:t>
            </a:r>
          </a:p>
        </p:txBody>
      </p:sp>
      <p:pic>
        <p:nvPicPr>
          <p:cNvPr id="6" name="Image 5">
            <a:extLst>
              <a:ext uri="{FF2B5EF4-FFF2-40B4-BE49-F238E27FC236}">
                <a16:creationId xmlns:a16="http://schemas.microsoft.com/office/drawing/2014/main" id="{D6B0BC84-1F6A-6C4F-BCE7-E2325C882718}"/>
              </a:ext>
            </a:extLst>
          </p:cNvPr>
          <p:cNvPicPr/>
          <p:nvPr/>
        </p:nvPicPr>
        <p:blipFill>
          <a:blip r:embed="rId3" cstate="print">
            <a:extLst>
              <a:ext uri="{28A0092B-C50C-407E-A947-70E740481C1C}">
                <a14:useLocalDpi xmlns:a14="http://schemas.microsoft.com/office/drawing/2010/main"/>
              </a:ext>
            </a:extLst>
          </a:blip>
          <a:srcRect/>
          <a:stretch>
            <a:fillRect/>
          </a:stretch>
        </p:blipFill>
        <p:spPr bwMode="auto">
          <a:xfrm>
            <a:off x="583865" y="548680"/>
            <a:ext cx="848751" cy="474785"/>
          </a:xfrm>
          <a:prstGeom prst="rect">
            <a:avLst/>
          </a:prstGeom>
          <a:noFill/>
          <a:ln>
            <a:noFill/>
          </a:ln>
        </p:spPr>
      </p:pic>
      <p:sp>
        <p:nvSpPr>
          <p:cNvPr id="7" name="Rectangle 6">
            <a:extLst>
              <a:ext uri="{FF2B5EF4-FFF2-40B4-BE49-F238E27FC236}">
                <a16:creationId xmlns:a16="http://schemas.microsoft.com/office/drawing/2014/main" id="{93C90CD5-BED4-604A-88CB-5F04E38D1DCB}"/>
              </a:ext>
            </a:extLst>
          </p:cNvPr>
          <p:cNvSpPr/>
          <p:nvPr/>
        </p:nvSpPr>
        <p:spPr>
          <a:xfrm>
            <a:off x="1049147" y="682543"/>
            <a:ext cx="3493264" cy="369332"/>
          </a:xfrm>
          <a:prstGeom prst="rect">
            <a:avLst/>
          </a:prstGeom>
        </p:spPr>
        <p:txBody>
          <a:bodyPr wrap="none">
            <a:spAutoFit/>
          </a:bodyPr>
          <a:lstStyle/>
          <a:p>
            <a:r>
              <a:rPr lang="fr-FR" dirty="0">
                <a:solidFill>
                  <a:srgbClr val="7F7F7F"/>
                </a:solidFill>
                <a:latin typeface="Copperplate Gothic Light" panose="02000504000000020004" pitchFamily="2" charset="77"/>
                <a:ea typeface="Times New Roman" panose="02020603050405020304" pitchFamily="18" charset="0"/>
                <a:cs typeface="Arial" panose="020B0604020202020204" pitchFamily="34" charset="0"/>
              </a:rPr>
              <a:t>CABINET DOMINIQUE RIERA</a:t>
            </a:r>
            <a:r>
              <a:rPr lang="fr-FR" dirty="0"/>
              <a:t> </a:t>
            </a:r>
          </a:p>
        </p:txBody>
      </p:sp>
      <p:sp>
        <p:nvSpPr>
          <p:cNvPr id="8" name="Rectangle 7">
            <a:extLst>
              <a:ext uri="{FF2B5EF4-FFF2-40B4-BE49-F238E27FC236}">
                <a16:creationId xmlns:a16="http://schemas.microsoft.com/office/drawing/2014/main" id="{FC10EA34-554F-184F-B6ED-CE6DBE0AEE90}"/>
              </a:ext>
            </a:extLst>
          </p:cNvPr>
          <p:cNvSpPr/>
          <p:nvPr/>
        </p:nvSpPr>
        <p:spPr>
          <a:xfrm>
            <a:off x="1063503" y="771181"/>
            <a:ext cx="4572000" cy="369332"/>
          </a:xfrm>
          <a:prstGeom prst="rect">
            <a:avLst/>
          </a:prstGeom>
        </p:spPr>
        <p:txBody>
          <a:bodyPr>
            <a:spAutoFit/>
          </a:bodyPr>
          <a:lstStyle/>
          <a:p>
            <a:pPr>
              <a:spcAft>
                <a:spcPts val="0"/>
              </a:spcAft>
            </a:pPr>
            <a:r>
              <a:rPr lang="fr-FR" u="dbl" dirty="0">
                <a:solidFill>
                  <a:srgbClr val="C0504D"/>
                </a:solidFill>
                <a:latin typeface="Copperplate Gothic Light" panose="02000504000000020004" pitchFamily="2" charset="77"/>
                <a:ea typeface="Times New Roman" panose="02020603050405020304" pitchFamily="18" charset="0"/>
                <a:cs typeface="Arial" panose="020B0604020202020204" pitchFamily="34" charset="0"/>
              </a:rPr>
              <a:t>____________________________</a:t>
            </a:r>
            <a:endParaRPr lang="fr-FR" sz="1015" dirty="0">
              <a:latin typeface="Times New Roman" panose="02020603050405020304" pitchFamily="18" charset="0"/>
              <a:ea typeface="Times New Roman" panose="02020603050405020304" pitchFamily="18" charset="0"/>
            </a:endParaRPr>
          </a:p>
        </p:txBody>
      </p:sp>
      <p:sp>
        <p:nvSpPr>
          <p:cNvPr id="9" name="Titre 1">
            <a:extLst>
              <a:ext uri="{FF2B5EF4-FFF2-40B4-BE49-F238E27FC236}">
                <a16:creationId xmlns:a16="http://schemas.microsoft.com/office/drawing/2014/main" id="{F77F120C-2E50-7D4D-B3ED-E8D3466494D8}"/>
              </a:ext>
            </a:extLst>
          </p:cNvPr>
          <p:cNvSpPr txBox="1">
            <a:spLocks/>
          </p:cNvSpPr>
          <p:nvPr/>
        </p:nvSpPr>
        <p:spPr>
          <a:xfrm>
            <a:off x="560512" y="416644"/>
            <a:ext cx="8784976" cy="6024711"/>
          </a:xfrm>
          <a:ln w="57150">
            <a:solidFill>
              <a:srgbClr val="CA0035"/>
            </a:solidFill>
            <a:miter lim="800000"/>
            <a:headEnd/>
            <a:tailEnd/>
          </a:ln>
        </p:spPr>
        <p:txBody>
          <a:bodyPr/>
          <a:lstStyle>
            <a:lvl1pPr algn="ctr" defTabSz="457200" rtl="0" eaLnBrk="0" fontAlgn="base" hangingPunct="0">
              <a:spcBef>
                <a:spcPct val="0"/>
              </a:spcBef>
              <a:spcAft>
                <a:spcPct val="0"/>
              </a:spcAft>
              <a:defRPr sz="4400" kern="1200">
                <a:solidFill>
                  <a:schemeClr val="tx1"/>
                </a:solidFill>
                <a:latin typeface="+mj-lt"/>
                <a:ea typeface="ＭＳ Ｐゴシック" pitchFamily="-111" charset="-128"/>
                <a:cs typeface="ＭＳ Ｐゴシック" pitchFamily="-111" charset="-128"/>
              </a:defRPr>
            </a:lvl1pPr>
            <a:lvl2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2pPr>
            <a:lvl3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3pPr>
            <a:lvl4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4pPr>
            <a:lvl5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5pPr>
            <a:lvl6pPr marL="457200" algn="ctr" defTabSz="457200" rtl="0" fontAlgn="base">
              <a:spcBef>
                <a:spcPct val="0"/>
              </a:spcBef>
              <a:spcAft>
                <a:spcPct val="0"/>
              </a:spcAft>
              <a:defRPr sz="4400">
                <a:solidFill>
                  <a:schemeClr val="tx1"/>
                </a:solidFill>
                <a:latin typeface="Calibri" pitchFamily="-111" charset="0"/>
                <a:ea typeface="ＭＳ Ｐゴシック" pitchFamily="-111" charset="-128"/>
              </a:defRPr>
            </a:lvl6pPr>
            <a:lvl7pPr marL="914400" algn="ctr" defTabSz="457200" rtl="0" fontAlgn="base">
              <a:spcBef>
                <a:spcPct val="0"/>
              </a:spcBef>
              <a:spcAft>
                <a:spcPct val="0"/>
              </a:spcAft>
              <a:defRPr sz="4400">
                <a:solidFill>
                  <a:schemeClr val="tx1"/>
                </a:solidFill>
                <a:latin typeface="Calibri" pitchFamily="-111" charset="0"/>
                <a:ea typeface="ＭＳ Ｐゴシック" pitchFamily="-111" charset="-128"/>
              </a:defRPr>
            </a:lvl7pPr>
            <a:lvl8pPr marL="1371600" algn="ctr" defTabSz="457200" rtl="0" fontAlgn="base">
              <a:spcBef>
                <a:spcPct val="0"/>
              </a:spcBef>
              <a:spcAft>
                <a:spcPct val="0"/>
              </a:spcAft>
              <a:defRPr sz="4400">
                <a:solidFill>
                  <a:schemeClr val="tx1"/>
                </a:solidFill>
                <a:latin typeface="Calibri" pitchFamily="-111" charset="0"/>
                <a:ea typeface="ＭＳ Ｐゴシック" pitchFamily="-111" charset="-128"/>
              </a:defRPr>
            </a:lvl8pPr>
            <a:lvl9pPr marL="1828800" algn="ctr" defTabSz="457200" rtl="0" fontAlgn="base">
              <a:spcBef>
                <a:spcPct val="0"/>
              </a:spcBef>
              <a:spcAft>
                <a:spcPct val="0"/>
              </a:spcAft>
              <a:defRPr sz="4400">
                <a:solidFill>
                  <a:schemeClr val="tx1"/>
                </a:solidFill>
                <a:latin typeface="Calibri" pitchFamily="-111" charset="0"/>
                <a:ea typeface="ＭＳ Ｐゴシック" pitchFamily="-111" charset="-128"/>
              </a:defRPr>
            </a:lvl9pPr>
          </a:lstStyle>
          <a:p>
            <a:pPr eaLnBrk="1" hangingPunct="1"/>
            <a:br>
              <a:rPr lang="fr-FR" altLang="fr-FR" sz="3200">
                <a:latin typeface="Times New Roman" panose="02020603050405020304" pitchFamily="18" charset="0"/>
                <a:cs typeface="Times New Roman" panose="02020603050405020304" pitchFamily="18" charset="0"/>
              </a:rPr>
            </a:br>
            <a:br>
              <a:rPr lang="fr-FR" altLang="fr-FR" sz="3200">
                <a:latin typeface="Times New Roman" panose="02020603050405020304" pitchFamily="18" charset="0"/>
                <a:cs typeface="Times New Roman" panose="02020603050405020304" pitchFamily="18" charset="0"/>
              </a:rPr>
            </a:br>
            <a:endParaRPr lang="fr-FR" altLang="fr-FR" sz="3200" dirty="0">
              <a:latin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a16="http://schemas.microsoft.com/office/drawing/2014/main" id="{81C738DE-ADD7-034A-B76A-3BE7A810F635}"/>
              </a:ext>
            </a:extLst>
          </p:cNvPr>
          <p:cNvSpPr/>
          <p:nvPr/>
        </p:nvSpPr>
        <p:spPr>
          <a:xfrm>
            <a:off x="499590" y="1922777"/>
            <a:ext cx="8144820" cy="3354765"/>
          </a:xfrm>
          <a:prstGeom prst="rect">
            <a:avLst/>
          </a:prstGeom>
        </p:spPr>
        <p:txBody>
          <a:bodyPr wrap="square">
            <a:spAutoFit/>
          </a:bodyPr>
          <a:lstStyle/>
          <a:p>
            <a:pPr algn="ctr"/>
            <a:r>
              <a:rPr lang="fr-FR" sz="3200" b="1" dirty="0">
                <a:latin typeface="Times New Roman" panose="02020603050405020304" pitchFamily="18" charset="0"/>
                <a:cs typeface="Times New Roman" panose="02020603050405020304" pitchFamily="18" charset="0"/>
              </a:rPr>
              <a:t>Mesures d’urgence relatives </a:t>
            </a:r>
          </a:p>
          <a:p>
            <a:pPr algn="ctr"/>
            <a:r>
              <a:rPr lang="fr-FR" sz="3200" b="1" dirty="0">
                <a:solidFill>
                  <a:srgbClr val="000000"/>
                </a:solidFill>
                <a:latin typeface="Times New Roman" panose="02020603050405020304" pitchFamily="18" charset="0"/>
                <a:cs typeface="Times New Roman" panose="02020603050405020304" pitchFamily="18" charset="0"/>
              </a:rPr>
              <a:t>à l’audience syndicale</a:t>
            </a:r>
          </a:p>
          <a:p>
            <a:pPr algn="ctr"/>
            <a:r>
              <a:rPr lang="fr-FR" sz="3200" b="1" dirty="0">
                <a:solidFill>
                  <a:srgbClr val="000000"/>
                </a:solidFill>
                <a:latin typeface="Times New Roman" panose="02020603050405020304" pitchFamily="18" charset="0"/>
                <a:cs typeface="Times New Roman" panose="02020603050405020304" pitchFamily="18" charset="0"/>
              </a:rPr>
              <a:t>et à certaines fonctions</a:t>
            </a:r>
            <a:endParaRPr lang="fr-FR" sz="3200" b="1" dirty="0">
              <a:latin typeface="Times New Roman" panose="02020603050405020304" pitchFamily="18" charset="0"/>
              <a:cs typeface="Times New Roman" panose="02020603050405020304" pitchFamily="18" charset="0"/>
            </a:endParaRPr>
          </a:p>
          <a:p>
            <a:pPr algn="ctr"/>
            <a:endParaRPr lang="fr-FR" sz="3200" b="1" dirty="0">
              <a:latin typeface="Times New Roman" panose="02020603050405020304" pitchFamily="18" charset="0"/>
              <a:cs typeface="Times New Roman" panose="02020603050405020304" pitchFamily="18" charset="0"/>
            </a:endParaRPr>
          </a:p>
          <a:p>
            <a:pPr algn="ctr">
              <a:spcAft>
                <a:spcPts val="0"/>
              </a:spcAft>
            </a:pPr>
            <a:r>
              <a:rPr lang="fr-FR" b="1" dirty="0">
                <a:solidFill>
                  <a:srgbClr val="000000"/>
                </a:solidFill>
                <a:latin typeface="Times New Roman" panose="02020603050405020304" pitchFamily="18" charset="0"/>
                <a:cs typeface="Times New Roman" panose="02020603050405020304" pitchFamily="18" charset="0"/>
              </a:rPr>
              <a:t>Ordonnance 2020-388 du 1</a:t>
            </a:r>
            <a:r>
              <a:rPr lang="fr-FR" b="1" baseline="30000" dirty="0">
                <a:solidFill>
                  <a:srgbClr val="000000"/>
                </a:solidFill>
                <a:latin typeface="Times New Roman" panose="02020603050405020304" pitchFamily="18" charset="0"/>
                <a:cs typeface="Times New Roman" panose="02020603050405020304" pitchFamily="18" charset="0"/>
              </a:rPr>
              <a:t>er</a:t>
            </a:r>
            <a:r>
              <a:rPr lang="fr-FR" b="1" dirty="0">
                <a:solidFill>
                  <a:srgbClr val="000000"/>
                </a:solidFill>
                <a:latin typeface="Times New Roman" panose="02020603050405020304" pitchFamily="18" charset="0"/>
                <a:cs typeface="Times New Roman" panose="02020603050405020304" pitchFamily="18" charset="0"/>
              </a:rPr>
              <a:t> avril 2020 relative au report du scrutin de mesure de l’audience syndicale auprès des salariés des entreprises de moins de 11 salariés et à la prorogation des mandats des conseillers prud’hommes et membres des commissions paritaires régionales interprofessionnelles </a:t>
            </a:r>
          </a:p>
          <a:p>
            <a:pPr algn="ctr"/>
            <a:r>
              <a:rPr lang="fr-FR" sz="1200" b="1" dirty="0">
                <a:latin typeface="Times New Roman" panose="02020603050405020304" pitchFamily="18" charset="0"/>
                <a:cs typeface="Times New Roman" panose="02020603050405020304" pitchFamily="18" charset="0"/>
              </a:rPr>
              <a:t>Publiées au JO du 2 avril 2020</a:t>
            </a:r>
          </a:p>
        </p:txBody>
      </p:sp>
      <p:graphicFrame>
        <p:nvGraphicFramePr>
          <p:cNvPr id="14" name="Objet 7">
            <a:extLst>
              <a:ext uri="{FF2B5EF4-FFF2-40B4-BE49-F238E27FC236}">
                <a16:creationId xmlns:a16="http://schemas.microsoft.com/office/drawing/2014/main" id="{AF6BE8B5-C7CB-2A44-B984-68B20E552D19}"/>
              </a:ext>
            </a:extLst>
          </p:cNvPr>
          <p:cNvGraphicFramePr>
            <a:graphicFrameLocks noChangeAspect="1"/>
          </p:cNvGraphicFramePr>
          <p:nvPr/>
        </p:nvGraphicFramePr>
        <p:xfrm>
          <a:off x="4283397" y="6350000"/>
          <a:ext cx="936675" cy="508000"/>
        </p:xfrm>
        <a:graphic>
          <a:graphicData uri="http://schemas.openxmlformats.org/presentationml/2006/ole">
            <mc:AlternateContent xmlns:mc="http://schemas.openxmlformats.org/markup-compatibility/2006">
              <mc:Choice xmlns:v="urn:schemas-microsoft-com:vml" Requires="v">
                <p:oleObj spid="_x0000_s187401" name="Document" r:id="rId4" imgW="914366" imgH="507981" progId="Word.Document.12">
                  <p:embed/>
                </p:oleObj>
              </mc:Choice>
              <mc:Fallback>
                <p:oleObj name="Document" r:id="rId4" imgW="914366" imgH="507981" progId="Word.Document.12">
                  <p:embed/>
                  <p:pic>
                    <p:nvPicPr>
                      <p:cNvPr id="14" name="Objet 7">
                        <a:extLst>
                          <a:ext uri="{FF2B5EF4-FFF2-40B4-BE49-F238E27FC236}">
                            <a16:creationId xmlns:a16="http://schemas.microsoft.com/office/drawing/2014/main" id="{AF6BE8B5-C7CB-2A44-B984-68B20E552D1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83397" y="6350000"/>
                        <a:ext cx="936675" cy="50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Rectangle 6">
            <a:extLst>
              <a:ext uri="{FF2B5EF4-FFF2-40B4-BE49-F238E27FC236}">
                <a16:creationId xmlns:a16="http://schemas.microsoft.com/office/drawing/2014/main" id="{FB1504FF-3662-8744-A57B-E52761140C0E}"/>
              </a:ext>
            </a:extLst>
          </p:cNvPr>
          <p:cNvSpPr>
            <a:spLocks noChangeArrowheads="1"/>
          </p:cNvSpPr>
          <p:nvPr/>
        </p:nvSpPr>
        <p:spPr bwMode="auto">
          <a:xfrm>
            <a:off x="4860032" y="6669360"/>
            <a:ext cx="4176464" cy="72008"/>
          </a:xfrm>
          <a:prstGeom prst="rect">
            <a:avLst/>
          </a:prstGeom>
          <a:solidFill>
            <a:srgbClr val="6A6A6A"/>
          </a:solidFill>
          <a:ln w="38100">
            <a:noFill/>
            <a:miter lim="800000"/>
            <a:headEnd/>
            <a:tailEnd/>
          </a:ln>
        </p:spPr>
        <p:txBody>
          <a:bodyPr anchor="ctr"/>
          <a:lstStyle/>
          <a:p>
            <a:pPr algn="ctr">
              <a:defRPr/>
            </a:pPr>
            <a:endParaRPr lang="fr-FR">
              <a:solidFill>
                <a:srgbClr val="FFFFFF"/>
              </a:solidFill>
              <a:latin typeface="Calibri" pitchFamily="34" charset="0"/>
              <a:ea typeface="ＭＳ Ｐゴシック" pitchFamily="34" charset="-128"/>
            </a:endParaRPr>
          </a:p>
        </p:txBody>
      </p:sp>
      <p:sp>
        <p:nvSpPr>
          <p:cNvPr id="16" name="Rectangle 6">
            <a:extLst>
              <a:ext uri="{FF2B5EF4-FFF2-40B4-BE49-F238E27FC236}">
                <a16:creationId xmlns:a16="http://schemas.microsoft.com/office/drawing/2014/main" id="{60B853EB-DC54-FC47-B318-F2582D917A65}"/>
              </a:ext>
            </a:extLst>
          </p:cNvPr>
          <p:cNvSpPr>
            <a:spLocks noChangeArrowheads="1"/>
          </p:cNvSpPr>
          <p:nvPr/>
        </p:nvSpPr>
        <p:spPr bwMode="auto">
          <a:xfrm>
            <a:off x="4860032" y="6597352"/>
            <a:ext cx="4176464" cy="72008"/>
          </a:xfrm>
          <a:prstGeom prst="rect">
            <a:avLst/>
          </a:prstGeom>
          <a:solidFill>
            <a:srgbClr val="AE0000"/>
          </a:solidFill>
          <a:ln w="38100">
            <a:noFill/>
            <a:miter lim="800000"/>
            <a:headEnd/>
            <a:tailEnd/>
          </a:ln>
        </p:spPr>
        <p:txBody>
          <a:bodyPr anchor="ctr"/>
          <a:lstStyle/>
          <a:p>
            <a:pPr algn="ctr">
              <a:defRPr/>
            </a:pPr>
            <a:endParaRPr lang="fr-FR">
              <a:solidFill>
                <a:srgbClr val="FFFFFF"/>
              </a:solidFill>
              <a:latin typeface="Calibri" pitchFamily="34" charset="0"/>
              <a:ea typeface="ＭＳ Ｐゴシック" pitchFamily="34" charset="-128"/>
            </a:endParaRPr>
          </a:p>
        </p:txBody>
      </p:sp>
      <p:sp>
        <p:nvSpPr>
          <p:cNvPr id="20" name="Rectangle 6">
            <a:extLst>
              <a:ext uri="{FF2B5EF4-FFF2-40B4-BE49-F238E27FC236}">
                <a16:creationId xmlns:a16="http://schemas.microsoft.com/office/drawing/2014/main" id="{17A9A70B-9AD6-124E-AD8B-FF3719DEB7F8}"/>
              </a:ext>
            </a:extLst>
          </p:cNvPr>
          <p:cNvSpPr>
            <a:spLocks noChangeArrowheads="1"/>
          </p:cNvSpPr>
          <p:nvPr/>
        </p:nvSpPr>
        <p:spPr bwMode="auto">
          <a:xfrm>
            <a:off x="466972" y="6669360"/>
            <a:ext cx="3816995" cy="72008"/>
          </a:xfrm>
          <a:prstGeom prst="rect">
            <a:avLst/>
          </a:prstGeom>
          <a:solidFill>
            <a:srgbClr val="6A6A6A"/>
          </a:solidFill>
          <a:ln w="38100">
            <a:noFill/>
            <a:miter lim="800000"/>
            <a:headEnd/>
            <a:tailEnd/>
          </a:ln>
        </p:spPr>
        <p:txBody>
          <a:bodyPr anchor="ctr"/>
          <a:lstStyle/>
          <a:p>
            <a:pPr algn="ctr">
              <a:defRPr/>
            </a:pPr>
            <a:endParaRPr lang="fr-FR">
              <a:solidFill>
                <a:srgbClr val="FFFFFF"/>
              </a:solidFill>
              <a:latin typeface="Calibri" pitchFamily="34" charset="0"/>
              <a:ea typeface="ＭＳ Ｐゴシック" pitchFamily="34" charset="-128"/>
            </a:endParaRPr>
          </a:p>
        </p:txBody>
      </p:sp>
      <p:sp>
        <p:nvSpPr>
          <p:cNvPr id="21" name="Rectangle 6">
            <a:extLst>
              <a:ext uri="{FF2B5EF4-FFF2-40B4-BE49-F238E27FC236}">
                <a16:creationId xmlns:a16="http://schemas.microsoft.com/office/drawing/2014/main" id="{2CD1977E-1AAF-ED40-96E6-97C393352F77}"/>
              </a:ext>
            </a:extLst>
          </p:cNvPr>
          <p:cNvSpPr>
            <a:spLocks noChangeArrowheads="1"/>
          </p:cNvSpPr>
          <p:nvPr/>
        </p:nvSpPr>
        <p:spPr bwMode="auto">
          <a:xfrm>
            <a:off x="466972" y="6597352"/>
            <a:ext cx="3816995" cy="72008"/>
          </a:xfrm>
          <a:prstGeom prst="rect">
            <a:avLst/>
          </a:prstGeom>
          <a:solidFill>
            <a:srgbClr val="AE0000"/>
          </a:solidFill>
          <a:ln w="38100">
            <a:noFill/>
            <a:miter lim="800000"/>
            <a:headEnd/>
            <a:tailEnd/>
          </a:ln>
        </p:spPr>
        <p:txBody>
          <a:bodyPr anchor="ctr"/>
          <a:lstStyle/>
          <a:p>
            <a:pPr algn="ctr">
              <a:defRPr/>
            </a:pPr>
            <a:endParaRPr lang="fr-FR">
              <a:solidFill>
                <a:srgbClr val="FFFFFF"/>
              </a:solidFill>
              <a:latin typeface="Calibri" pitchFamily="34" charset="0"/>
              <a:ea typeface="ＭＳ Ｐゴシック" pitchFamily="34" charset="-128"/>
            </a:endParaRPr>
          </a:p>
        </p:txBody>
      </p:sp>
    </p:spTree>
    <p:extLst>
      <p:ext uri="{BB962C8B-B14F-4D97-AF65-F5344CB8AC3E}">
        <p14:creationId xmlns:p14="http://schemas.microsoft.com/office/powerpoint/2010/main" val="1217484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F89C7144-B072-CC48-B764-BEC2E82C0762}"/>
              </a:ext>
            </a:extLst>
          </p:cNvPr>
          <p:cNvSpPr/>
          <p:nvPr/>
        </p:nvSpPr>
        <p:spPr>
          <a:xfrm>
            <a:off x="2580340" y="279519"/>
            <a:ext cx="5382344" cy="1169551"/>
          </a:xfrm>
          <a:prstGeom prst="rect">
            <a:avLst/>
          </a:prstGeom>
        </p:spPr>
        <p:txBody>
          <a:bodyPr wrap="square">
            <a:spAutoFit/>
          </a:bodyPr>
          <a:lstStyle/>
          <a:p>
            <a:pPr algn="just"/>
            <a:r>
              <a:rPr lang="fr-FR" sz="1400" dirty="0">
                <a:latin typeface="Times New Roman" panose="02020603050405020304" pitchFamily="18" charset="0"/>
                <a:cs typeface="Times New Roman" panose="02020603050405020304" pitchFamily="18" charset="0"/>
              </a:rPr>
              <a:t>Le scrutin organisé pour mesurer l’audience des organisations syndicales auprès des salariés des entreprises de moins de 11 salariés devait initialement avoir lieu du 23 novembre au 6 décembre 2020. La crise sanitaire affecte l’ensemble du processus permettant la mise en œuvre de ce scrutin qui ne pourra pas se tenir aux dates prévues </a:t>
            </a:r>
          </a:p>
        </p:txBody>
      </p:sp>
      <p:pic>
        <p:nvPicPr>
          <p:cNvPr id="20" name="Image 19">
            <a:extLst>
              <a:ext uri="{FF2B5EF4-FFF2-40B4-BE49-F238E27FC236}">
                <a16:creationId xmlns:a16="http://schemas.microsoft.com/office/drawing/2014/main" id="{6D97F887-FE61-984D-A34F-918B194C2DDA}"/>
              </a:ext>
            </a:extLst>
          </p:cNvPr>
          <p:cNvPicPr>
            <a:picLocks noChangeAspect="1"/>
          </p:cNvPicPr>
          <p:nvPr/>
        </p:nvPicPr>
        <p:blipFill>
          <a:blip r:embed="rId2"/>
          <a:stretch>
            <a:fillRect/>
          </a:stretch>
        </p:blipFill>
        <p:spPr>
          <a:xfrm>
            <a:off x="1471340" y="501806"/>
            <a:ext cx="495402" cy="724979"/>
          </a:xfrm>
          <a:prstGeom prst="rect">
            <a:avLst/>
          </a:prstGeom>
        </p:spPr>
      </p:pic>
      <p:sp>
        <p:nvSpPr>
          <p:cNvPr id="21" name="ZoneTexte 20">
            <a:extLst>
              <a:ext uri="{FF2B5EF4-FFF2-40B4-BE49-F238E27FC236}">
                <a16:creationId xmlns:a16="http://schemas.microsoft.com/office/drawing/2014/main" id="{9481FB84-0EF4-1949-9DFD-7A5026B5AA21}"/>
              </a:ext>
            </a:extLst>
          </p:cNvPr>
          <p:cNvSpPr txBox="1"/>
          <p:nvPr/>
        </p:nvSpPr>
        <p:spPr>
          <a:xfrm>
            <a:off x="1331640" y="1131029"/>
            <a:ext cx="774802" cy="276999"/>
          </a:xfrm>
          <a:prstGeom prst="rect">
            <a:avLst/>
          </a:prstGeom>
          <a:noFill/>
        </p:spPr>
        <p:txBody>
          <a:bodyPr wrap="square" rtlCol="0">
            <a:spAutoFit/>
          </a:bodyPr>
          <a:lstStyle>
            <a:defPPr>
              <a:defRPr lang="fr-FR"/>
            </a:defPPr>
            <a:lvl1pPr>
              <a:defRPr sz="2400" b="1" i="1">
                <a:solidFill>
                  <a:srgbClr val="DF180F"/>
                </a:solidFill>
                <a:latin typeface="Times New Roman" charset="0"/>
                <a:ea typeface="Times New Roman" charset="0"/>
                <a:cs typeface="Times New Roman" charset="0"/>
              </a:defRPr>
            </a:lvl1pPr>
          </a:lstStyle>
          <a:p>
            <a:pPr algn="ctr"/>
            <a:r>
              <a:rPr lang="fr-FR" sz="1200" dirty="0">
                <a:solidFill>
                  <a:srgbClr val="FF0000"/>
                </a:solidFill>
              </a:rPr>
              <a:t>Principe</a:t>
            </a:r>
          </a:p>
        </p:txBody>
      </p:sp>
      <p:cxnSp>
        <p:nvCxnSpPr>
          <p:cNvPr id="22" name="Connecteur droit avec flèche 21">
            <a:extLst>
              <a:ext uri="{FF2B5EF4-FFF2-40B4-BE49-F238E27FC236}">
                <a16:creationId xmlns:a16="http://schemas.microsoft.com/office/drawing/2014/main" id="{DCC2F77F-7043-4F45-88DC-78805C9A3F02}"/>
              </a:ext>
            </a:extLst>
          </p:cNvPr>
          <p:cNvCxnSpPr>
            <a:cxnSpLocks/>
            <a:stCxn id="20" idx="3"/>
            <a:endCxn id="19" idx="1"/>
          </p:cNvCxnSpPr>
          <p:nvPr/>
        </p:nvCxnSpPr>
        <p:spPr>
          <a:xfrm flipV="1">
            <a:off x="1966742" y="864295"/>
            <a:ext cx="613598" cy="1"/>
          </a:xfrm>
          <a:prstGeom prst="straightConnector1">
            <a:avLst/>
          </a:prstGeom>
          <a:ln w="19050">
            <a:solidFill>
              <a:srgbClr val="FF0000"/>
            </a:solidFill>
            <a:tailEnd type="triangle" w="lg" len="lg"/>
          </a:ln>
          <a:effectLst/>
        </p:spPr>
        <p:style>
          <a:lnRef idx="2">
            <a:schemeClr val="accent1"/>
          </a:lnRef>
          <a:fillRef idx="0">
            <a:schemeClr val="accent1"/>
          </a:fillRef>
          <a:effectRef idx="1">
            <a:schemeClr val="accent1"/>
          </a:effectRef>
          <a:fontRef idx="minor">
            <a:schemeClr val="tx1"/>
          </a:fontRef>
        </p:style>
      </p:cxnSp>
      <p:graphicFrame>
        <p:nvGraphicFramePr>
          <p:cNvPr id="24" name="Tableau 23">
            <a:extLst>
              <a:ext uri="{FF2B5EF4-FFF2-40B4-BE49-F238E27FC236}">
                <a16:creationId xmlns:a16="http://schemas.microsoft.com/office/drawing/2014/main" id="{7D8E546B-1CFA-AE46-B31A-50ABBCDF791C}"/>
              </a:ext>
            </a:extLst>
          </p:cNvPr>
          <p:cNvGraphicFramePr>
            <a:graphicFrameLocks noGrp="1"/>
          </p:cNvGraphicFramePr>
          <p:nvPr>
            <p:extLst>
              <p:ext uri="{D42A27DB-BD31-4B8C-83A1-F6EECF244321}">
                <p14:modId xmlns:p14="http://schemas.microsoft.com/office/powerpoint/2010/main" val="3740835844"/>
              </p:ext>
            </p:extLst>
          </p:nvPr>
        </p:nvGraphicFramePr>
        <p:xfrm>
          <a:off x="305526" y="1628800"/>
          <a:ext cx="8532948" cy="4937760"/>
        </p:xfrm>
        <a:graphic>
          <a:graphicData uri="http://schemas.openxmlformats.org/drawingml/2006/table">
            <a:tbl>
              <a:tblPr firstRow="1" bandRow="1">
                <a:tableStyleId>{5C22544A-7EE6-4342-B048-85BDC9FD1C3A}</a:tableStyleId>
              </a:tblPr>
              <a:tblGrid>
                <a:gridCol w="612068">
                  <a:extLst>
                    <a:ext uri="{9D8B030D-6E8A-4147-A177-3AD203B41FA5}">
                      <a16:colId xmlns:a16="http://schemas.microsoft.com/office/drawing/2014/main" val="934318188"/>
                    </a:ext>
                  </a:extLst>
                </a:gridCol>
                <a:gridCol w="1782198">
                  <a:extLst>
                    <a:ext uri="{9D8B030D-6E8A-4147-A177-3AD203B41FA5}">
                      <a16:colId xmlns:a16="http://schemas.microsoft.com/office/drawing/2014/main" val="277224128"/>
                    </a:ext>
                  </a:extLst>
                </a:gridCol>
                <a:gridCol w="6138682">
                  <a:extLst>
                    <a:ext uri="{9D8B030D-6E8A-4147-A177-3AD203B41FA5}">
                      <a16:colId xmlns:a16="http://schemas.microsoft.com/office/drawing/2014/main" val="3847161163"/>
                    </a:ext>
                  </a:extLst>
                </a:gridCol>
              </a:tblGrid>
              <a:tr h="164624">
                <a:tc rowSpan="2">
                  <a:txBody>
                    <a:bodyPr/>
                    <a:lstStyle/>
                    <a:p>
                      <a:pPr algn="ctr"/>
                      <a:r>
                        <a:rPr lang="fr-FR" sz="1400" b="1" dirty="0">
                          <a:solidFill>
                            <a:schemeClr val="tx1"/>
                          </a:solidFill>
                          <a:latin typeface="Times New Roman" panose="02020603050405020304" pitchFamily="18" charset="0"/>
                          <a:cs typeface="Times New Roman" panose="02020603050405020304" pitchFamily="18" charset="0"/>
                        </a:rPr>
                        <a:t>Article 1</a:t>
                      </a:r>
                      <a:r>
                        <a:rPr lang="fr-FR" sz="1400" b="1" baseline="30000" dirty="0">
                          <a:solidFill>
                            <a:schemeClr val="tx1"/>
                          </a:solidFill>
                          <a:latin typeface="Times New Roman" panose="02020603050405020304" pitchFamily="18" charset="0"/>
                          <a:cs typeface="Times New Roman" panose="02020603050405020304" pitchFamily="18" charset="0"/>
                        </a:rPr>
                        <a:t>er</a:t>
                      </a:r>
                      <a:endParaRPr lang="fr-FR" sz="1400" dirty="0">
                        <a:solidFill>
                          <a:schemeClr val="tx1"/>
                        </a:solidFill>
                        <a:latin typeface="Times New Roman" panose="02020603050405020304" pitchFamily="18" charset="0"/>
                        <a:cs typeface="Times New Roman" panose="02020603050405020304" pitchFamily="18" charset="0"/>
                      </a:endParaRPr>
                    </a:p>
                  </a:txBody>
                  <a:tcPr marL="36000" marR="36000" anchor="ctr">
                    <a:lnL w="12700" cap="flat" cmpd="sng" algn="ctr">
                      <a:no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tc rowSpan="2">
                  <a:txBody>
                    <a:bodyPr/>
                    <a:lstStyle/>
                    <a:p>
                      <a:pPr algn="ctr"/>
                      <a:r>
                        <a:rPr lang="fr-FR" sz="1400" b="1" dirty="0">
                          <a:solidFill>
                            <a:schemeClr val="tx1"/>
                          </a:solidFill>
                          <a:latin typeface="Times New Roman" panose="02020603050405020304" pitchFamily="18" charset="0"/>
                          <a:cs typeface="Times New Roman" panose="02020603050405020304" pitchFamily="18" charset="0"/>
                        </a:rPr>
                        <a:t>Audience syndicale</a:t>
                      </a:r>
                    </a:p>
                  </a:txBody>
                  <a:tcPr marL="36000" marR="3600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tc>
                  <a:txBody>
                    <a:bodyPr/>
                    <a:lstStyle/>
                    <a:p>
                      <a:pPr algn="just"/>
                      <a:r>
                        <a:rPr lang="fr-FR" sz="1400" b="0" dirty="0">
                          <a:solidFill>
                            <a:srgbClr val="000000"/>
                          </a:solidFill>
                          <a:latin typeface="Times New Roman" panose="02020603050405020304" pitchFamily="18" charset="0"/>
                          <a:cs typeface="Times New Roman" panose="02020603050405020304" pitchFamily="18" charset="0"/>
                        </a:rPr>
                        <a:t>Mesure de l’audience syndicale auprès des salariés des entreprises de moins de 11 salariés : </a:t>
                      </a:r>
                      <a:r>
                        <a:rPr lang="fr-FR" sz="1400" b="0" kern="1200" dirty="0">
                          <a:solidFill>
                            <a:schemeClr val="tx1"/>
                          </a:solidFill>
                          <a:effectLst/>
                          <a:latin typeface="Times New Roman" panose="02020603050405020304" pitchFamily="18" charset="0"/>
                          <a:ea typeface="+mn-ea"/>
                          <a:cs typeface="Times New Roman" panose="02020603050405020304" pitchFamily="18" charset="0"/>
                        </a:rPr>
                        <a:t>Report du prochain scrutin qui pourra ainsi se tenir au cours du premier semestre 2021 </a:t>
                      </a:r>
                    </a:p>
                  </a:txBody>
                  <a:tcPr marL="36000" marR="36000">
                    <a:lnL w="12700" cap="flat" cmpd="sng" algn="ctr">
                      <a:solidFill>
                        <a:srgbClr val="FF000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extLst>
                  <a:ext uri="{0D108BD9-81ED-4DB2-BD59-A6C34878D82A}">
                    <a16:rowId xmlns:a16="http://schemas.microsoft.com/office/drawing/2014/main" val="671086303"/>
                  </a:ext>
                </a:extLst>
              </a:tr>
              <a:tr h="370840">
                <a:tc vMerge="1">
                  <a:txBody>
                    <a:bodyPr/>
                    <a:lstStyle/>
                    <a:p>
                      <a:pPr algn="ctr"/>
                      <a:endParaRPr lang="fr-FR" sz="1200" dirty="0">
                        <a:solidFill>
                          <a:schemeClr val="tx1"/>
                        </a:solidFill>
                        <a:latin typeface="Times New Roman" panose="02020603050405020304" pitchFamily="18" charset="0"/>
                        <a:cs typeface="Times New Roman" panose="02020603050405020304" pitchFamily="18" charset="0"/>
                      </a:endParaRPr>
                    </a:p>
                  </a:txBody>
                  <a:tcPr marL="36000" marR="36000" anchor="ctr">
                    <a:lnL w="12700" cap="flat" cmpd="sng" algn="ctr">
                      <a:no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tc vMerge="1">
                  <a:txBody>
                    <a:bodyPr/>
                    <a:lstStyle/>
                    <a:p>
                      <a:pPr algn="ctr"/>
                      <a:endParaRPr lang="fr-FR" sz="1200" b="1" dirty="0">
                        <a:solidFill>
                          <a:schemeClr val="tx1"/>
                        </a:solidFill>
                        <a:latin typeface="Times New Roman" panose="02020603050405020304" pitchFamily="18" charset="0"/>
                        <a:cs typeface="Times New Roman" panose="02020603050405020304" pitchFamily="18" charset="0"/>
                      </a:endParaRPr>
                    </a:p>
                  </a:txBody>
                  <a:tcPr marL="36000" marR="3600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tc>
                  <a:txBody>
                    <a:bodyPr/>
                    <a:lstStyle/>
                    <a:p>
                      <a:pPr algn="just"/>
                      <a:r>
                        <a:rPr lang="fr-FR" sz="1400" kern="1200" dirty="0">
                          <a:solidFill>
                            <a:schemeClr val="dk1"/>
                          </a:solidFill>
                          <a:effectLst/>
                          <a:latin typeface="Times New Roman" panose="02020603050405020304" pitchFamily="18" charset="0"/>
                          <a:ea typeface="+mn-ea"/>
                          <a:cs typeface="Times New Roman" panose="02020603050405020304" pitchFamily="18" charset="0"/>
                        </a:rPr>
                        <a:t>Électeurs au scrutin : les salariés des entreprises qui emploient moins de 11 salariés au 31 décembre 2019, titulaires d’un contrat de travail au cours de ce mois de décembre, âgés de 16 ans révolus, et ne faisant l’objet d’aucune interdiction, déchéance ou incapacité relative à leurs droits civiques.</a:t>
                      </a:r>
                    </a:p>
                    <a:p>
                      <a:pPr algn="just"/>
                      <a:r>
                        <a:rPr lang="fr-FR" sz="1400" kern="1200" dirty="0">
                          <a:solidFill>
                            <a:schemeClr val="dk1"/>
                          </a:solidFill>
                          <a:effectLst/>
                          <a:latin typeface="Times New Roman" panose="02020603050405020304" pitchFamily="18" charset="0"/>
                          <a:ea typeface="+mn-ea"/>
                          <a:cs typeface="Times New Roman" panose="02020603050405020304" pitchFamily="18" charset="0"/>
                        </a:rPr>
                        <a:t>Neutraliser l’impact du report du scrutin sur la liste électorale, qui conduirait à défaut de cette mesure à faire de 2020 la nouvelle année de référence, l’article L 2122-10-2 du code du travail prévoyant que l’année de référence pour la détermination de la qualité d’électeur est l’année précédant le scrutin </a:t>
                      </a:r>
                    </a:p>
                  </a:txBody>
                  <a:tcPr marL="36000" marR="36000">
                    <a:lnL w="12700" cap="flat" cmpd="sng" algn="ctr">
                      <a:solidFill>
                        <a:srgbClr val="FF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extLst>
                  <a:ext uri="{0D108BD9-81ED-4DB2-BD59-A6C34878D82A}">
                    <a16:rowId xmlns:a16="http://schemas.microsoft.com/office/drawing/2014/main" val="2662459587"/>
                  </a:ext>
                </a:extLst>
              </a:tr>
              <a:tr h="370840">
                <a:tc rowSpan="2">
                  <a:txBody>
                    <a:bodyPr/>
                    <a:lstStyle/>
                    <a:p>
                      <a:pPr algn="ctr"/>
                      <a:r>
                        <a:rPr lang="fr-FR" sz="1400" b="1" dirty="0">
                          <a:latin typeface="Times New Roman" panose="02020603050405020304" pitchFamily="18" charset="0"/>
                          <a:cs typeface="Times New Roman" panose="02020603050405020304" pitchFamily="18" charset="0"/>
                        </a:rPr>
                        <a:t>Article 2</a:t>
                      </a:r>
                      <a:endParaRPr lang="fr-FR" sz="1400" dirty="0">
                        <a:solidFill>
                          <a:schemeClr val="tx1"/>
                        </a:solidFill>
                        <a:latin typeface="Times New Roman" panose="02020603050405020304" pitchFamily="18" charset="0"/>
                        <a:cs typeface="Times New Roman" panose="02020603050405020304" pitchFamily="18" charset="0"/>
                      </a:endParaRPr>
                    </a:p>
                  </a:txBody>
                  <a:tcPr marL="36000" marR="36000" anchor="ctr">
                    <a:lnL w="12700" cap="flat" cmpd="sng" algn="ctr">
                      <a:no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tc rowSpan="2">
                  <a:txBody>
                    <a:bodyPr/>
                    <a:lstStyle/>
                    <a:p>
                      <a:pPr algn="ctr"/>
                      <a:r>
                        <a:rPr lang="fr-FR" sz="1400" b="1" kern="1200" dirty="0">
                          <a:solidFill>
                            <a:schemeClr val="dk1"/>
                          </a:solidFill>
                          <a:effectLst/>
                          <a:latin typeface="Times New Roman" panose="02020603050405020304" pitchFamily="18" charset="0"/>
                          <a:ea typeface="+mn-ea"/>
                          <a:cs typeface="Times New Roman" panose="02020603050405020304" pitchFamily="18" charset="0"/>
                        </a:rPr>
                        <a:t>Mandat des conseillers prud’hommes</a:t>
                      </a:r>
                      <a:endParaRPr lang="fr-FR" sz="1400" b="1" dirty="0">
                        <a:solidFill>
                          <a:schemeClr val="tx1"/>
                        </a:solidFill>
                        <a:latin typeface="Times New Roman" panose="02020603050405020304" pitchFamily="18" charset="0"/>
                        <a:cs typeface="Times New Roman" panose="02020603050405020304" pitchFamily="18" charset="0"/>
                      </a:endParaRPr>
                    </a:p>
                  </a:txBody>
                  <a:tcPr marL="36000" marR="3600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tc>
                  <a:txBody>
                    <a:bodyPr/>
                    <a:lstStyle/>
                    <a:p>
                      <a:pPr algn="just"/>
                      <a:r>
                        <a:rPr lang="fr-FR" sz="1400" kern="1200" dirty="0">
                          <a:solidFill>
                            <a:schemeClr val="dk1"/>
                          </a:solidFill>
                          <a:effectLst/>
                          <a:latin typeface="Times New Roman" panose="02020603050405020304" pitchFamily="18" charset="0"/>
                          <a:ea typeface="+mn-ea"/>
                          <a:cs typeface="Times New Roman" panose="02020603050405020304" pitchFamily="18" charset="0"/>
                        </a:rPr>
                        <a:t>Décaler la date du prochain renouvellement général des conseillers prud’hommes à une date fixée par arrêté et au plus tard le 31 décembre 2022. Le mandat en cours des conseillers prud’hommes est prorogé jusqu’à cette date</a:t>
                      </a:r>
                    </a:p>
                  </a:txBody>
                  <a:tcPr marL="36000" marR="36000">
                    <a:lnL w="12700" cap="flat" cmpd="sng" algn="ctr">
                      <a:solidFill>
                        <a:srgbClr val="FF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extLst>
                  <a:ext uri="{0D108BD9-81ED-4DB2-BD59-A6C34878D82A}">
                    <a16:rowId xmlns:a16="http://schemas.microsoft.com/office/drawing/2014/main" val="1123645861"/>
                  </a:ext>
                </a:extLst>
              </a:tr>
              <a:tr h="370840">
                <a:tc vMerge="1">
                  <a:txBody>
                    <a:bodyPr/>
                    <a:lstStyle/>
                    <a:p>
                      <a:pPr algn="ctr"/>
                      <a:endParaRPr lang="fr-FR" sz="1200" dirty="0">
                        <a:solidFill>
                          <a:schemeClr val="tx1"/>
                        </a:solidFill>
                        <a:latin typeface="Times New Roman" panose="02020603050405020304" pitchFamily="18" charset="0"/>
                        <a:cs typeface="Times New Roman" panose="02020603050405020304" pitchFamily="18" charset="0"/>
                      </a:endParaRPr>
                    </a:p>
                  </a:txBody>
                  <a:tcPr marL="36000" marR="36000" anchor="ctr">
                    <a:lnL w="12700" cap="flat" cmpd="sng" algn="ctr">
                      <a:no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tc vMerge="1">
                  <a:txBody>
                    <a:bodyPr/>
                    <a:lstStyle/>
                    <a:p>
                      <a:pPr algn="ctr"/>
                      <a:endParaRPr lang="fr-FR" sz="1200" b="1" dirty="0">
                        <a:solidFill>
                          <a:schemeClr val="tx1"/>
                        </a:solidFill>
                        <a:latin typeface="Times New Roman" panose="02020603050405020304" pitchFamily="18" charset="0"/>
                        <a:cs typeface="Times New Roman" panose="02020603050405020304" pitchFamily="18" charset="0"/>
                      </a:endParaRPr>
                    </a:p>
                  </a:txBody>
                  <a:tcPr marL="36000" marR="3600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tc>
                  <a:txBody>
                    <a:bodyPr/>
                    <a:lstStyle/>
                    <a:p>
                      <a:pPr algn="just"/>
                      <a:r>
                        <a:rPr lang="fr-FR" sz="1400" kern="1200" dirty="0">
                          <a:solidFill>
                            <a:schemeClr val="dk1"/>
                          </a:solidFill>
                          <a:effectLst/>
                          <a:latin typeface="Times New Roman" panose="02020603050405020304" pitchFamily="18" charset="0"/>
                          <a:ea typeface="+mn-ea"/>
                          <a:cs typeface="Times New Roman" panose="02020603050405020304" pitchFamily="18" charset="0"/>
                        </a:rPr>
                        <a:t>Pour les besoins de la formation continue, des autorisations d’absence sont prévues dans la limite de 6 jours par an à ce titre</a:t>
                      </a:r>
                    </a:p>
                  </a:txBody>
                  <a:tcPr marL="36000" marR="36000">
                    <a:lnL w="12700" cap="flat" cmpd="sng" algn="ctr">
                      <a:solidFill>
                        <a:srgbClr val="FF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extLst>
                  <a:ext uri="{0D108BD9-81ED-4DB2-BD59-A6C34878D82A}">
                    <a16:rowId xmlns:a16="http://schemas.microsoft.com/office/drawing/2014/main" val="214261801"/>
                  </a:ext>
                </a:extLst>
              </a:tr>
              <a:tr h="741680">
                <a:tc>
                  <a:txBody>
                    <a:bodyPr/>
                    <a:lstStyle/>
                    <a:p>
                      <a:pPr algn="ctr"/>
                      <a:r>
                        <a:rPr lang="fr-FR" sz="1400" b="1" dirty="0">
                          <a:latin typeface="Times New Roman" panose="02020603050405020304" pitchFamily="18" charset="0"/>
                          <a:cs typeface="Times New Roman" panose="02020603050405020304" pitchFamily="18" charset="0"/>
                        </a:rPr>
                        <a:t>Article 3</a:t>
                      </a:r>
                      <a:endParaRPr lang="fr-FR" sz="1400" dirty="0">
                        <a:solidFill>
                          <a:schemeClr val="tx1"/>
                        </a:solidFill>
                        <a:latin typeface="Times New Roman" panose="02020603050405020304" pitchFamily="18" charset="0"/>
                        <a:cs typeface="Times New Roman" panose="02020603050405020304" pitchFamily="18" charset="0"/>
                      </a:endParaRPr>
                    </a:p>
                  </a:txBody>
                  <a:tcPr marL="36000" marR="36000" anchor="ctr">
                    <a:lnL w="12700" cap="flat" cmpd="sng" algn="ctr">
                      <a:no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fr-FR" sz="1400" b="1" kern="1200" dirty="0">
                          <a:solidFill>
                            <a:schemeClr val="dk1"/>
                          </a:solidFill>
                          <a:effectLst/>
                          <a:latin typeface="Times New Roman" panose="02020603050405020304" pitchFamily="18" charset="0"/>
                          <a:ea typeface="+mn-ea"/>
                          <a:cs typeface="Times New Roman" panose="02020603050405020304" pitchFamily="18" charset="0"/>
                        </a:rPr>
                        <a:t>Membres des commissions paritaires régionales interprofessionnelles</a:t>
                      </a:r>
                      <a:endParaRPr lang="fr-FR" sz="1400" b="1" dirty="0">
                        <a:solidFill>
                          <a:schemeClr val="tx1"/>
                        </a:solidFill>
                        <a:latin typeface="Times New Roman" panose="02020603050405020304" pitchFamily="18" charset="0"/>
                        <a:cs typeface="Times New Roman" panose="02020603050405020304" pitchFamily="18" charset="0"/>
                      </a:endParaRPr>
                    </a:p>
                  </a:txBody>
                  <a:tcPr marL="36000" marR="3600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just"/>
                      <a:r>
                        <a:rPr lang="fr-FR" sz="1400" kern="1200" dirty="0">
                          <a:solidFill>
                            <a:schemeClr val="dk1"/>
                          </a:solidFill>
                          <a:effectLst/>
                          <a:latin typeface="Times New Roman" panose="02020603050405020304" pitchFamily="18" charset="0"/>
                          <a:ea typeface="+mn-ea"/>
                          <a:cs typeface="Times New Roman" panose="02020603050405020304" pitchFamily="18" charset="0"/>
                        </a:rPr>
                        <a:t>Décaler le prochain renouvellement des membres des commissions paritaires régionales interprofessionnelles à une date fixée par arrêté du ministre chargé du travail, et au plus tard le 31 décembre 2021</a:t>
                      </a:r>
                    </a:p>
                    <a:p>
                      <a:pPr algn="just"/>
                      <a:r>
                        <a:rPr lang="fr-FR" sz="1400" kern="1200" dirty="0">
                          <a:solidFill>
                            <a:schemeClr val="dk1"/>
                          </a:solidFill>
                          <a:effectLst/>
                          <a:latin typeface="Times New Roman" panose="02020603050405020304" pitchFamily="18" charset="0"/>
                          <a:ea typeface="+mn-ea"/>
                          <a:cs typeface="Times New Roman" panose="02020603050405020304" pitchFamily="18" charset="0"/>
                        </a:rPr>
                        <a:t>Le mandat en cours des membres des commissions paritaires régionales interprofessionnelles est prorogé jusqu’à cette date</a:t>
                      </a:r>
                    </a:p>
                  </a:txBody>
                  <a:tcPr marL="36000" marR="36000">
                    <a:lnL w="12700" cap="flat" cmpd="sng" algn="ctr">
                      <a:solidFill>
                        <a:srgbClr val="FF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2845009"/>
                  </a:ext>
                </a:extLst>
              </a:tr>
            </a:tbl>
          </a:graphicData>
        </a:graphic>
      </p:graphicFrame>
    </p:spTree>
    <p:extLst>
      <p:ext uri="{BB962C8B-B14F-4D97-AF65-F5344CB8AC3E}">
        <p14:creationId xmlns:p14="http://schemas.microsoft.com/office/powerpoint/2010/main" val="3330086864"/>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159355</TotalTime>
  <Words>400</Words>
  <Application>Microsoft Macintosh PowerPoint</Application>
  <PresentationFormat>Affichage à l'écran (4:3)</PresentationFormat>
  <Paragraphs>26</Paragraphs>
  <Slides>2</Slides>
  <Notes>0</Notes>
  <HiddenSlides>0</HiddenSlides>
  <MMClips>0</MMClips>
  <ScaleCrop>false</ScaleCrop>
  <HeadingPairs>
    <vt:vector size="8" baseType="variant">
      <vt:variant>
        <vt:lpstr>Polices utilisées</vt:lpstr>
      </vt:variant>
      <vt:variant>
        <vt:i4>4</vt:i4>
      </vt:variant>
      <vt:variant>
        <vt:lpstr>Thème</vt:lpstr>
      </vt:variant>
      <vt:variant>
        <vt:i4>1</vt:i4>
      </vt:variant>
      <vt:variant>
        <vt:lpstr>Serveurs OLE incorporés</vt:lpstr>
      </vt:variant>
      <vt:variant>
        <vt:i4>1</vt:i4>
      </vt:variant>
      <vt:variant>
        <vt:lpstr>Titres des diapositives</vt:lpstr>
      </vt:variant>
      <vt:variant>
        <vt:i4>2</vt:i4>
      </vt:variant>
    </vt:vector>
  </HeadingPairs>
  <TitlesOfParts>
    <vt:vector size="8" baseType="lpstr">
      <vt:lpstr>Arial</vt:lpstr>
      <vt:lpstr>Calibri</vt:lpstr>
      <vt:lpstr>Copperplate Gothic Light</vt:lpstr>
      <vt:lpstr>Times New Roman</vt:lpstr>
      <vt:lpstr>Thème Office</vt:lpstr>
      <vt:lpstr>Document</vt:lpstr>
      <vt:lpstr>Présentation PowerPoint</vt:lpstr>
      <vt:lpstr>Présentation PowerPoint</vt:lpstr>
    </vt:vector>
  </TitlesOfParts>
  <Manager>Dominique Riéra</Manager>
  <Company>Cabinet RIERA</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Projet CARREFOUR</dc:title>
  <dc:creator>Dobritz Frédéric</dc:creator>
  <cp:lastModifiedBy>Alexandre RAULT</cp:lastModifiedBy>
  <cp:revision>2258</cp:revision>
  <cp:lastPrinted>2020-03-23T23:35:14Z</cp:lastPrinted>
  <dcterms:created xsi:type="dcterms:W3CDTF">2009-09-17T08:22:05Z</dcterms:created>
  <dcterms:modified xsi:type="dcterms:W3CDTF">2020-04-08T14:33:28Z</dcterms:modified>
</cp:coreProperties>
</file>