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228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228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228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228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228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53336"/>
            <a:ext cx="395605" cy="405130"/>
          </a:xfrm>
          <a:custGeom>
            <a:avLst/>
            <a:gdLst/>
            <a:ahLst/>
            <a:cxnLst/>
            <a:rect l="l" t="t" r="r" b="b"/>
            <a:pathLst>
              <a:path w="395605" h="405129">
                <a:moveTo>
                  <a:pt x="0" y="404663"/>
                </a:moveTo>
                <a:lnTo>
                  <a:pt x="0" y="0"/>
                </a:lnTo>
                <a:lnTo>
                  <a:pt x="395536" y="0"/>
                </a:lnTo>
                <a:lnTo>
                  <a:pt x="395536" y="404663"/>
                </a:lnTo>
                <a:lnTo>
                  <a:pt x="0" y="404663"/>
                </a:lnTo>
                <a:close/>
              </a:path>
            </a:pathLst>
          </a:custGeom>
          <a:solidFill>
            <a:srgbClr val="A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01177" y="2441955"/>
            <a:ext cx="554164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574" y="6481797"/>
            <a:ext cx="330200" cy="306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228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474" y="6454140"/>
            <a:ext cx="152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1785" y="416643"/>
            <a:ext cx="8223884" cy="5793105"/>
          </a:xfrm>
          <a:custGeom>
            <a:avLst/>
            <a:gdLst/>
            <a:ahLst/>
            <a:cxnLst/>
            <a:rect l="l" t="t" r="r" b="b"/>
            <a:pathLst>
              <a:path w="8223884" h="5793105">
                <a:moveTo>
                  <a:pt x="0" y="0"/>
                </a:moveTo>
                <a:lnTo>
                  <a:pt x="8223546" y="0"/>
                </a:lnTo>
                <a:lnTo>
                  <a:pt x="8223546" y="5792992"/>
                </a:lnTo>
                <a:lnTo>
                  <a:pt x="0" y="5792992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8292" y="5896864"/>
            <a:ext cx="56229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7F7F7F"/>
                </a:solidFill>
                <a:latin typeface="Times New Roman"/>
                <a:cs typeface="Times New Roman"/>
              </a:rPr>
              <a:t>25 </a:t>
            </a:r>
            <a:r>
              <a:rPr sz="1300" spc="-5" dirty="0">
                <a:solidFill>
                  <a:srgbClr val="7F7F7F"/>
                </a:solidFill>
                <a:latin typeface="Times New Roman"/>
                <a:cs typeface="Times New Roman"/>
              </a:rPr>
              <a:t>Square Saint Charles </a:t>
            </a:r>
            <a:r>
              <a:rPr sz="1300" dirty="0">
                <a:solidFill>
                  <a:srgbClr val="7F7F7F"/>
                </a:solidFill>
                <a:latin typeface="Times New Roman"/>
                <a:cs typeface="Times New Roman"/>
              </a:rPr>
              <a:t>- 75012 </a:t>
            </a:r>
            <a:r>
              <a:rPr sz="1300" spc="-30" dirty="0">
                <a:solidFill>
                  <a:srgbClr val="7F7F7F"/>
                </a:solidFill>
                <a:latin typeface="Times New Roman"/>
                <a:cs typeface="Times New Roman"/>
              </a:rPr>
              <a:t>PARIS </a:t>
            </a:r>
            <a:r>
              <a:rPr sz="1300" dirty="0">
                <a:solidFill>
                  <a:srgbClr val="7F7F7F"/>
                </a:solidFill>
                <a:latin typeface="Times New Roman"/>
                <a:cs typeface="Times New Roman"/>
              </a:rPr>
              <a:t>- </a:t>
            </a:r>
            <a:r>
              <a:rPr sz="1300" spc="-5" dirty="0">
                <a:solidFill>
                  <a:srgbClr val="7F7F7F"/>
                </a:solidFill>
                <a:latin typeface="Times New Roman"/>
                <a:cs typeface="Times New Roman"/>
              </a:rPr>
              <a:t>Tél </a:t>
            </a:r>
            <a:r>
              <a:rPr sz="1300" dirty="0">
                <a:solidFill>
                  <a:srgbClr val="7F7F7F"/>
                </a:solidFill>
                <a:latin typeface="Times New Roman"/>
                <a:cs typeface="Times New Roman"/>
              </a:rPr>
              <a:t>: 01.40.13.43.43 - </a:t>
            </a:r>
            <a:r>
              <a:rPr sz="1300" spc="-10" dirty="0">
                <a:solidFill>
                  <a:srgbClr val="7F7F7F"/>
                </a:solidFill>
                <a:latin typeface="Times New Roman"/>
                <a:cs typeface="Times New Roman"/>
              </a:rPr>
              <a:t>Fax </a:t>
            </a:r>
            <a:r>
              <a:rPr sz="1300" dirty="0">
                <a:solidFill>
                  <a:srgbClr val="7F7F7F"/>
                </a:solidFill>
                <a:latin typeface="Times New Roman"/>
                <a:cs typeface="Times New Roman"/>
              </a:rPr>
              <a:t>:</a:t>
            </a:r>
            <a:r>
              <a:rPr sz="1300" spc="-10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7F7F7F"/>
                </a:solidFill>
                <a:latin typeface="Times New Roman"/>
                <a:cs typeface="Times New Roman"/>
              </a:rPr>
              <a:t>01.40.13.43.46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2039" y="548680"/>
            <a:ext cx="619921" cy="474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7886" y="703579"/>
            <a:ext cx="3238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0" dirty="0">
                <a:solidFill>
                  <a:srgbClr val="7F7F7F"/>
                </a:solidFill>
                <a:latin typeface="Arial"/>
                <a:cs typeface="Arial"/>
              </a:rPr>
              <a:t>CABINET </a:t>
            </a:r>
            <a:r>
              <a:rPr sz="1800" spc="10" dirty="0">
                <a:solidFill>
                  <a:srgbClr val="7F7F7F"/>
                </a:solidFill>
                <a:latin typeface="Arial"/>
                <a:cs typeface="Arial"/>
              </a:rPr>
              <a:t>DOMINIQUE</a:t>
            </a:r>
            <a:r>
              <a:rPr sz="1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7F7F7F"/>
                </a:solidFill>
                <a:latin typeface="Arial"/>
                <a:cs typeface="Arial"/>
              </a:rPr>
              <a:t>RIERA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54942" y="1037996"/>
            <a:ext cx="3200400" cy="11430"/>
          </a:xfrm>
          <a:custGeom>
            <a:avLst/>
            <a:gdLst/>
            <a:ahLst/>
            <a:cxnLst/>
            <a:rect l="l" t="t" r="r" b="b"/>
            <a:pathLst>
              <a:path w="3200400" h="11430">
                <a:moveTo>
                  <a:pt x="0" y="11430"/>
                </a:moveTo>
                <a:lnTo>
                  <a:pt x="3200400" y="11430"/>
                </a:lnTo>
                <a:lnTo>
                  <a:pt x="3200400" y="0"/>
                </a:lnTo>
                <a:lnTo>
                  <a:pt x="0" y="0"/>
                </a:lnTo>
                <a:lnTo>
                  <a:pt x="0" y="1143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4942" y="1032800"/>
            <a:ext cx="3200400" cy="25400"/>
          </a:xfrm>
          <a:custGeom>
            <a:avLst/>
            <a:gdLst/>
            <a:ahLst/>
            <a:cxnLst/>
            <a:rect l="l" t="t" r="r" b="b"/>
            <a:pathLst>
              <a:path w="3200400" h="25400">
                <a:moveTo>
                  <a:pt x="0" y="25400"/>
                </a:moveTo>
                <a:lnTo>
                  <a:pt x="3200400" y="25400"/>
                </a:lnTo>
                <a:lnTo>
                  <a:pt x="32004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ACTIVITÉ</a:t>
            </a:r>
            <a:r>
              <a:rPr spc="-80" dirty="0"/>
              <a:t> </a:t>
            </a:r>
            <a:r>
              <a:rPr spc="-55" dirty="0"/>
              <a:t>PARTIELLE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729738" y="3659123"/>
            <a:ext cx="3684270" cy="765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Times New Roman"/>
                <a:cs typeface="Times New Roman"/>
              </a:rPr>
              <a:t>Questions </a:t>
            </a:r>
            <a:r>
              <a:rPr sz="3200" b="1" dirty="0">
                <a:latin typeface="Times New Roman"/>
                <a:cs typeface="Times New Roman"/>
              </a:rPr>
              <a:t>/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Réponses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600" b="1" spc="-25" dirty="0">
                <a:latin typeface="Times New Roman"/>
                <a:cs typeface="Times New Roman"/>
              </a:rPr>
              <a:t>Version </a:t>
            </a:r>
            <a:r>
              <a:rPr sz="1600" b="1" dirty="0">
                <a:latin typeface="Times New Roman"/>
                <a:cs typeface="Times New Roman"/>
              </a:rPr>
              <a:t>1 </a:t>
            </a:r>
            <a:r>
              <a:rPr sz="1600" b="1" spc="-5" dirty="0">
                <a:latin typeface="Times New Roman"/>
                <a:cs typeface="Times New Roman"/>
              </a:rPr>
              <a:t>du mardi </a:t>
            </a:r>
            <a:r>
              <a:rPr sz="1600" b="1" dirty="0">
                <a:latin typeface="Times New Roman"/>
                <a:cs typeface="Times New Roman"/>
              </a:rPr>
              <a:t>24 mars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2020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03733" y="6349999"/>
            <a:ext cx="682992" cy="50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60032" y="6669360"/>
            <a:ext cx="4177029" cy="72390"/>
          </a:xfrm>
          <a:custGeom>
            <a:avLst/>
            <a:gdLst/>
            <a:ahLst/>
            <a:cxnLst/>
            <a:rect l="l" t="t" r="r" b="b"/>
            <a:pathLst>
              <a:path w="4177029" h="72390">
                <a:moveTo>
                  <a:pt x="0" y="72008"/>
                </a:moveTo>
                <a:lnTo>
                  <a:pt x="4176463" y="72008"/>
                </a:lnTo>
                <a:lnTo>
                  <a:pt x="4176463" y="0"/>
                </a:lnTo>
                <a:lnTo>
                  <a:pt x="0" y="0"/>
                </a:lnTo>
                <a:lnTo>
                  <a:pt x="0" y="72008"/>
                </a:lnTo>
                <a:close/>
              </a:path>
            </a:pathLst>
          </a:custGeom>
          <a:solidFill>
            <a:srgbClr val="6A6A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60032" y="6597351"/>
            <a:ext cx="4177029" cy="72390"/>
          </a:xfrm>
          <a:custGeom>
            <a:avLst/>
            <a:gdLst/>
            <a:ahLst/>
            <a:cxnLst/>
            <a:rect l="l" t="t" r="r" b="b"/>
            <a:pathLst>
              <a:path w="4177029" h="72390">
                <a:moveTo>
                  <a:pt x="0" y="72007"/>
                </a:moveTo>
                <a:lnTo>
                  <a:pt x="4176463" y="72007"/>
                </a:lnTo>
                <a:lnTo>
                  <a:pt x="4176463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solidFill>
            <a:srgbClr val="A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6972" y="6669360"/>
            <a:ext cx="3817620" cy="72390"/>
          </a:xfrm>
          <a:custGeom>
            <a:avLst/>
            <a:gdLst/>
            <a:ahLst/>
            <a:cxnLst/>
            <a:rect l="l" t="t" r="r" b="b"/>
            <a:pathLst>
              <a:path w="3817620" h="72390">
                <a:moveTo>
                  <a:pt x="0" y="72008"/>
                </a:moveTo>
                <a:lnTo>
                  <a:pt x="3816994" y="72008"/>
                </a:lnTo>
                <a:lnTo>
                  <a:pt x="3816994" y="0"/>
                </a:lnTo>
                <a:lnTo>
                  <a:pt x="0" y="0"/>
                </a:lnTo>
                <a:lnTo>
                  <a:pt x="0" y="72008"/>
                </a:lnTo>
                <a:close/>
              </a:path>
            </a:pathLst>
          </a:custGeom>
          <a:solidFill>
            <a:srgbClr val="6A6A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6972" y="6597351"/>
            <a:ext cx="3817620" cy="72390"/>
          </a:xfrm>
          <a:custGeom>
            <a:avLst/>
            <a:gdLst/>
            <a:ahLst/>
            <a:cxnLst/>
            <a:rect l="l" t="t" r="r" b="b"/>
            <a:pathLst>
              <a:path w="3817620" h="72390">
                <a:moveTo>
                  <a:pt x="0" y="72007"/>
                </a:moveTo>
                <a:lnTo>
                  <a:pt x="3816994" y="72007"/>
                </a:lnTo>
                <a:lnTo>
                  <a:pt x="3816994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solidFill>
            <a:srgbClr val="AE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474" y="6454140"/>
            <a:ext cx="152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61467"/>
            <a:ext cx="42811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/>
              <a:t>ACTIVITÉ </a:t>
            </a:r>
            <a:r>
              <a:rPr sz="1600" spc="-25" dirty="0"/>
              <a:t>PARTIELLE </a:t>
            </a:r>
            <a:r>
              <a:rPr sz="1600" spc="-5" dirty="0"/>
              <a:t>ET</a:t>
            </a:r>
            <a:r>
              <a:rPr sz="1600" spc="-50" dirty="0"/>
              <a:t> </a:t>
            </a:r>
            <a:r>
              <a:rPr sz="1600" spc="-15" dirty="0"/>
              <a:t>INDEMNISATION</a:t>
            </a:r>
            <a:endParaRPr sz="1600"/>
          </a:p>
        </p:txBody>
      </p:sp>
      <p:sp>
        <p:nvSpPr>
          <p:cNvPr id="4" name="object 4"/>
          <p:cNvSpPr/>
          <p:nvPr/>
        </p:nvSpPr>
        <p:spPr>
          <a:xfrm>
            <a:off x="0" y="51901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4701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A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18827"/>
            <a:ext cx="3816985" cy="307975"/>
          </a:xfrm>
          <a:custGeom>
            <a:avLst/>
            <a:gdLst/>
            <a:ahLst/>
            <a:cxnLst/>
            <a:rect l="l" t="t" r="r" b="b"/>
            <a:pathLst>
              <a:path w="3816985" h="307975">
                <a:moveTo>
                  <a:pt x="0" y="0"/>
                </a:moveTo>
                <a:lnTo>
                  <a:pt x="3816423" y="0"/>
                </a:lnTo>
                <a:lnTo>
                  <a:pt x="3816423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879634"/>
            <a:ext cx="4824730" cy="307975"/>
          </a:xfrm>
          <a:custGeom>
            <a:avLst/>
            <a:gdLst/>
            <a:ahLst/>
            <a:cxnLst/>
            <a:rect l="l" t="t" r="r" b="b"/>
            <a:pathLst>
              <a:path w="4824730" h="307975">
                <a:moveTo>
                  <a:pt x="0" y="0"/>
                </a:moveTo>
                <a:lnTo>
                  <a:pt x="4824535" y="0"/>
                </a:lnTo>
                <a:lnTo>
                  <a:pt x="4824535" y="307778"/>
                </a:lnTo>
                <a:lnTo>
                  <a:pt x="0" y="307778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6039" y="751332"/>
            <a:ext cx="8857615" cy="5379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Quelle indemnisation </a:t>
            </a:r>
            <a:r>
              <a:rPr sz="1400" b="1" dirty="0">
                <a:latin typeface="Times New Roman"/>
                <a:cs typeface="Times New Roman"/>
              </a:rPr>
              <a:t>va </a:t>
            </a:r>
            <a:r>
              <a:rPr sz="1400" b="1" spc="-10" dirty="0">
                <a:latin typeface="Times New Roman"/>
                <a:cs typeface="Times New Roman"/>
              </a:rPr>
              <a:t>être </a:t>
            </a:r>
            <a:r>
              <a:rPr sz="1400" b="1" dirty="0">
                <a:latin typeface="Times New Roman"/>
                <a:cs typeface="Times New Roman"/>
              </a:rPr>
              <a:t>versée au </a:t>
            </a:r>
            <a:r>
              <a:rPr sz="1400" b="1" spc="-5" dirty="0">
                <a:latin typeface="Times New Roman"/>
                <a:cs typeface="Times New Roman"/>
              </a:rPr>
              <a:t>salarié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204470" marR="43180">
              <a:lnSpc>
                <a:spcPts val="1420"/>
              </a:lnSpc>
              <a:spcBef>
                <a:spcPts val="1005"/>
              </a:spcBef>
            </a:pPr>
            <a:r>
              <a:rPr sz="1200" spc="-5" dirty="0">
                <a:latin typeface="Times New Roman"/>
                <a:cs typeface="Times New Roman"/>
              </a:rPr>
              <a:t>Pour </a:t>
            </a:r>
            <a:r>
              <a:rPr sz="1200" dirty="0">
                <a:latin typeface="Times New Roman"/>
                <a:cs typeface="Times New Roman"/>
              </a:rPr>
              <a:t>chaque heure chômée, l’employeur doit </a:t>
            </a:r>
            <a:r>
              <a:rPr sz="1200" spc="-5" dirty="0">
                <a:latin typeface="Times New Roman"/>
                <a:cs typeface="Times New Roman"/>
              </a:rPr>
              <a:t>verser </a:t>
            </a:r>
            <a:r>
              <a:rPr sz="1200" dirty="0">
                <a:latin typeface="Times New Roman"/>
                <a:cs typeface="Times New Roman"/>
              </a:rPr>
              <a:t>aux salariés une indemnité égale à 70 % de </a:t>
            </a:r>
            <a:r>
              <a:rPr sz="1200" spc="-5" dirty="0">
                <a:latin typeface="Times New Roman"/>
                <a:cs typeface="Times New Roman"/>
              </a:rPr>
              <a:t>sa </a:t>
            </a:r>
            <a:r>
              <a:rPr sz="1200" dirty="0">
                <a:latin typeface="Times New Roman"/>
                <a:cs typeface="Times New Roman"/>
              </a:rPr>
              <a:t>rémunération brute horaire (article R  5122-18 du code du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travail).</a:t>
            </a:r>
            <a:endParaRPr sz="1200">
              <a:latin typeface="Times New Roman"/>
              <a:cs typeface="Times New Roman"/>
            </a:endParaRPr>
          </a:p>
          <a:p>
            <a:pPr marL="204470" marR="43815">
              <a:lnSpc>
                <a:spcPts val="1390"/>
              </a:lnSpc>
              <a:spcBef>
                <a:spcPts val="905"/>
              </a:spcBef>
            </a:pPr>
            <a:r>
              <a:rPr sz="1200" dirty="0">
                <a:latin typeface="Times New Roman"/>
                <a:cs typeface="Times New Roman"/>
              </a:rPr>
              <a:t>Les indemnités d’activité partielle n’étant pas </a:t>
            </a:r>
            <a:r>
              <a:rPr sz="1200" spc="-5" dirty="0">
                <a:latin typeface="Times New Roman"/>
                <a:cs typeface="Times New Roman"/>
              </a:rPr>
              <a:t>assujetties </a:t>
            </a:r>
            <a:r>
              <a:rPr sz="1200" dirty="0">
                <a:latin typeface="Times New Roman"/>
                <a:cs typeface="Times New Roman"/>
              </a:rPr>
              <a:t>aux </a:t>
            </a:r>
            <a:r>
              <a:rPr sz="1200" spc="-5" dirty="0">
                <a:latin typeface="Times New Roman"/>
                <a:cs typeface="Times New Roman"/>
              </a:rPr>
              <a:t>cotisations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sécurité sociale, </a:t>
            </a:r>
            <a:r>
              <a:rPr sz="1200" dirty="0">
                <a:latin typeface="Times New Roman"/>
                <a:cs typeface="Times New Roman"/>
              </a:rPr>
              <a:t>les salariés bénéficient en réalité de 84 % de  leur salaire net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environ.</a:t>
            </a:r>
            <a:endParaRPr sz="1200">
              <a:latin typeface="Times New Roman"/>
              <a:cs typeface="Times New Roman"/>
            </a:endParaRPr>
          </a:p>
          <a:p>
            <a:pPr marL="204470" marR="43180" algn="just">
              <a:lnSpc>
                <a:spcPct val="100400"/>
              </a:lnSpc>
              <a:spcBef>
                <a:spcPts val="825"/>
              </a:spcBef>
            </a:pP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après </a:t>
            </a:r>
            <a:r>
              <a:rPr sz="1200" spc="-5" dirty="0">
                <a:latin typeface="Times New Roman"/>
                <a:cs typeface="Times New Roman"/>
              </a:rPr>
              <a:t>versement </a:t>
            </a:r>
            <a:r>
              <a:rPr sz="1200" dirty="0">
                <a:latin typeface="Times New Roman"/>
                <a:cs typeface="Times New Roman"/>
              </a:rPr>
              <a:t>de l’indemnité d’activité partielle, la rémunération du salarié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inférieure au </a:t>
            </a:r>
            <a:r>
              <a:rPr sz="1200" spc="-5" dirty="0">
                <a:latin typeface="Times New Roman"/>
                <a:cs typeface="Times New Roman"/>
              </a:rPr>
              <a:t>SMIC </a:t>
            </a:r>
            <a:r>
              <a:rPr sz="1200" dirty="0">
                <a:latin typeface="Times New Roman"/>
                <a:cs typeface="Times New Roman"/>
              </a:rPr>
              <a:t>net </a:t>
            </a:r>
            <a:r>
              <a:rPr sz="1200" spc="-5" dirty="0">
                <a:latin typeface="Times New Roman"/>
                <a:cs typeface="Times New Roman"/>
              </a:rPr>
              <a:t>mensuel, l'employeur </a:t>
            </a:r>
            <a:r>
              <a:rPr sz="1200" dirty="0">
                <a:latin typeface="Times New Roman"/>
                <a:cs typeface="Times New Roman"/>
              </a:rPr>
              <a:t>devra lui  </a:t>
            </a:r>
            <a:r>
              <a:rPr sz="1200" spc="-5" dirty="0">
                <a:latin typeface="Times New Roman"/>
                <a:cs typeface="Times New Roman"/>
              </a:rPr>
              <a:t>verser </a:t>
            </a:r>
            <a:r>
              <a:rPr sz="1200" dirty="0">
                <a:latin typeface="Times New Roman"/>
                <a:cs typeface="Times New Roman"/>
              </a:rPr>
              <a:t>une allocation complémentaire en plus afin que le salarié bénéficie au moins de ce montant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c’est </a:t>
            </a:r>
            <a:r>
              <a:rPr sz="1200" i="1" dirty="0">
                <a:latin typeface="Times New Roman"/>
                <a:cs typeface="Times New Roman"/>
              </a:rPr>
              <a:t>ce que l’on appelle la </a:t>
            </a:r>
            <a:r>
              <a:rPr sz="1200" i="1" spc="-5" dirty="0">
                <a:latin typeface="Times New Roman"/>
                <a:cs typeface="Times New Roman"/>
              </a:rPr>
              <a:t>rémunération  mensuelle minimale garantie prévue </a:t>
            </a:r>
            <a:r>
              <a:rPr sz="1200" i="1" dirty="0">
                <a:latin typeface="Times New Roman"/>
                <a:cs typeface="Times New Roman"/>
              </a:rPr>
              <a:t>par les </a:t>
            </a:r>
            <a:r>
              <a:rPr sz="1200" i="1" spc="-5" dirty="0">
                <a:latin typeface="Times New Roman"/>
                <a:cs typeface="Times New Roman"/>
              </a:rPr>
              <a:t>articles </a:t>
            </a:r>
            <a:r>
              <a:rPr sz="1200" i="1" dirty="0">
                <a:latin typeface="Times New Roman"/>
                <a:cs typeface="Times New Roman"/>
              </a:rPr>
              <a:t>L 3232-1 et </a:t>
            </a:r>
            <a:r>
              <a:rPr sz="1200" i="1" spc="-5" dirty="0">
                <a:latin typeface="Times New Roman"/>
                <a:cs typeface="Times New Roman"/>
              </a:rPr>
              <a:t>suivants </a:t>
            </a:r>
            <a:r>
              <a:rPr sz="1200" i="1" dirty="0">
                <a:latin typeface="Times New Roman"/>
                <a:cs typeface="Times New Roman"/>
              </a:rPr>
              <a:t>du code du </a:t>
            </a:r>
            <a:r>
              <a:rPr sz="1200" i="1" spc="-5" dirty="0">
                <a:latin typeface="Times New Roman"/>
                <a:cs typeface="Times New Roman"/>
              </a:rPr>
              <a:t>travail </a:t>
            </a:r>
            <a:r>
              <a:rPr sz="1200" i="1" dirty="0">
                <a:latin typeface="Times New Roman"/>
                <a:cs typeface="Times New Roman"/>
              </a:rPr>
              <a:t>pour les </a:t>
            </a:r>
            <a:r>
              <a:rPr sz="1200" i="1" spc="-5" dirty="0">
                <a:latin typeface="Times New Roman"/>
                <a:cs typeface="Times New Roman"/>
              </a:rPr>
              <a:t>salariés </a:t>
            </a:r>
            <a:r>
              <a:rPr sz="1200" i="1" dirty="0">
                <a:latin typeface="Times New Roman"/>
                <a:cs typeface="Times New Roman"/>
              </a:rPr>
              <a:t>à </a:t>
            </a:r>
            <a:r>
              <a:rPr sz="1200" i="1" spc="-5" dirty="0">
                <a:latin typeface="Times New Roman"/>
                <a:cs typeface="Times New Roman"/>
              </a:rPr>
              <a:t>temps </a:t>
            </a:r>
            <a:r>
              <a:rPr sz="1200" i="1" dirty="0">
                <a:latin typeface="Times New Roman"/>
                <a:cs typeface="Times New Roman"/>
              </a:rPr>
              <a:t>plein</a:t>
            </a:r>
            <a:r>
              <a:rPr sz="1200" dirty="0">
                <a:latin typeface="Times New Roman"/>
                <a:cs typeface="Times New Roman"/>
              </a:rPr>
              <a:t>). En principe,  l’employeur ne peut pas </a:t>
            </a:r>
            <a:r>
              <a:rPr sz="1200" spc="-5" dirty="0">
                <a:latin typeface="Times New Roman"/>
                <a:cs typeface="Times New Roman"/>
              </a:rPr>
              <a:t>être indemnisé </a:t>
            </a:r>
            <a:r>
              <a:rPr sz="1200" dirty="0">
                <a:latin typeface="Times New Roman"/>
                <a:cs typeface="Times New Roman"/>
              </a:rPr>
              <a:t>de ce complément, il en </a:t>
            </a:r>
            <a:r>
              <a:rPr sz="1200" spc="-5" dirty="0">
                <a:latin typeface="Times New Roman"/>
                <a:cs typeface="Times New Roman"/>
              </a:rPr>
              <a:t>assume seul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charge. Cependant, </a:t>
            </a:r>
            <a:r>
              <a:rPr sz="1200" dirty="0">
                <a:latin typeface="Times New Roman"/>
                <a:cs typeface="Times New Roman"/>
              </a:rPr>
              <a:t>compte tenu des annonces faîte par la  </a:t>
            </a:r>
            <a:r>
              <a:rPr sz="1200" spc="-5" dirty="0">
                <a:latin typeface="Times New Roman"/>
                <a:cs typeface="Times New Roman"/>
              </a:rPr>
              <a:t>Ministre </a:t>
            </a:r>
            <a:r>
              <a:rPr sz="1200" dirty="0">
                <a:latin typeface="Times New Roman"/>
                <a:cs typeface="Times New Roman"/>
              </a:rPr>
              <a:t>du travail, une évolution des textes </a:t>
            </a:r>
            <a:r>
              <a:rPr sz="1200" spc="-5" dirty="0">
                <a:latin typeface="Times New Roman"/>
                <a:cs typeface="Times New Roman"/>
              </a:rPr>
              <a:t>est peut-être </a:t>
            </a:r>
            <a:r>
              <a:rPr sz="1200" dirty="0">
                <a:latin typeface="Times New Roman"/>
                <a:cs typeface="Times New Roman"/>
              </a:rPr>
              <a:t>à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envisager.</a:t>
            </a:r>
            <a:endParaRPr sz="1200">
              <a:latin typeface="Times New Roman"/>
              <a:cs typeface="Times New Roman"/>
            </a:endParaRPr>
          </a:p>
          <a:p>
            <a:pPr marL="204470" algn="just">
              <a:lnSpc>
                <a:spcPct val="100000"/>
              </a:lnSpc>
              <a:spcBef>
                <a:spcPts val="765"/>
              </a:spcBef>
            </a:pPr>
            <a:r>
              <a:rPr sz="1200" spc="-15" dirty="0">
                <a:latin typeface="Times New Roman"/>
                <a:cs typeface="Times New Roman"/>
              </a:rPr>
              <a:t>L’ensemble </a:t>
            </a:r>
            <a:r>
              <a:rPr sz="1200" dirty="0">
                <a:latin typeface="Times New Roman"/>
                <a:cs typeface="Times New Roman"/>
              </a:rPr>
              <a:t>de ces indemnités </a:t>
            </a:r>
            <a:r>
              <a:rPr sz="1200" spc="-5" dirty="0">
                <a:latin typeface="Times New Roman"/>
                <a:cs typeface="Times New Roman"/>
              </a:rPr>
              <a:t>sont versées </a:t>
            </a:r>
            <a:r>
              <a:rPr sz="1200" dirty="0">
                <a:latin typeface="Times New Roman"/>
                <a:cs typeface="Times New Roman"/>
              </a:rPr>
              <a:t>par l’employeur aux dates normales 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paie.</a:t>
            </a:r>
            <a:endParaRPr sz="1200">
              <a:latin typeface="Times New Roman"/>
              <a:cs typeface="Times New Roman"/>
            </a:endParaRPr>
          </a:p>
          <a:p>
            <a:pPr marL="204470" marR="43815" algn="just">
              <a:lnSpc>
                <a:spcPct val="103299"/>
              </a:lnSpc>
              <a:spcBef>
                <a:spcPts val="815"/>
              </a:spcBef>
            </a:pPr>
            <a:r>
              <a:rPr sz="1200" b="1" spc="-5" dirty="0">
                <a:latin typeface="Times New Roman"/>
                <a:cs typeface="Times New Roman"/>
              </a:rPr>
              <a:t>Remarque </a:t>
            </a:r>
            <a:r>
              <a:rPr sz="1200" b="1" dirty="0">
                <a:latin typeface="Times New Roman"/>
                <a:cs typeface="Times New Roman"/>
              </a:rPr>
              <a:t>: </a:t>
            </a:r>
            <a:r>
              <a:rPr sz="1200" dirty="0">
                <a:latin typeface="Times New Roman"/>
                <a:cs typeface="Times New Roman"/>
              </a:rPr>
              <a:t>pour les salariés </a:t>
            </a:r>
            <a:r>
              <a:rPr sz="1200" spc="-5" dirty="0">
                <a:latin typeface="Times New Roman"/>
                <a:cs typeface="Times New Roman"/>
              </a:rPr>
              <a:t>suivant </a:t>
            </a:r>
            <a:r>
              <a:rPr sz="1200" dirty="0">
                <a:latin typeface="Times New Roman"/>
                <a:cs typeface="Times New Roman"/>
              </a:rPr>
              <a:t>une action de formation pendant leurs heures </a:t>
            </a:r>
            <a:r>
              <a:rPr sz="1200" spc="-5" dirty="0">
                <a:latin typeface="Times New Roman"/>
                <a:cs typeface="Times New Roman"/>
              </a:rPr>
              <a:t>chômées, </a:t>
            </a:r>
            <a:r>
              <a:rPr sz="1200" dirty="0">
                <a:latin typeface="Times New Roman"/>
                <a:cs typeface="Times New Roman"/>
              </a:rPr>
              <a:t>l’indemnité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portée à 100 % de leur  rémunération nette antérieure.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Quelle </a:t>
            </a:r>
            <a:r>
              <a:rPr sz="1400" b="1" dirty="0">
                <a:latin typeface="Times New Roman"/>
                <a:cs typeface="Times New Roman"/>
              </a:rPr>
              <a:t>est </a:t>
            </a:r>
            <a:r>
              <a:rPr sz="1400" b="1" spc="-5" dirty="0">
                <a:latin typeface="Times New Roman"/>
                <a:cs typeface="Times New Roman"/>
              </a:rPr>
              <a:t>l’assiette de calcul de la rémunération maintenue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204470" marR="43815">
              <a:lnSpc>
                <a:spcPts val="1420"/>
              </a:lnSpc>
              <a:spcBef>
                <a:spcPts val="1010"/>
              </a:spcBef>
            </a:pPr>
            <a:r>
              <a:rPr sz="1200" dirty="0">
                <a:latin typeface="Times New Roman"/>
                <a:cs typeface="Times New Roman"/>
              </a:rPr>
              <a:t>La rémunération à retenir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celle </a:t>
            </a:r>
            <a:r>
              <a:rPr sz="1200" spc="-5" dirty="0">
                <a:latin typeface="Times New Roman"/>
                <a:cs typeface="Times New Roman"/>
              </a:rPr>
              <a:t>servant d’assiette </a:t>
            </a:r>
            <a:r>
              <a:rPr sz="1200" dirty="0">
                <a:latin typeface="Times New Roman"/>
                <a:cs typeface="Times New Roman"/>
              </a:rPr>
              <a:t>au calcul de l’indemnité de congés payés (</a:t>
            </a:r>
            <a:r>
              <a:rPr sz="1200" i="1" dirty="0">
                <a:latin typeface="Times New Roman"/>
                <a:cs typeface="Times New Roman"/>
              </a:rPr>
              <a:t>calculée </a:t>
            </a:r>
            <a:r>
              <a:rPr sz="1200" i="1" spc="-5" dirty="0">
                <a:latin typeface="Times New Roman"/>
                <a:cs typeface="Times New Roman"/>
              </a:rPr>
              <a:t>selon </a:t>
            </a:r>
            <a:r>
              <a:rPr sz="1200" i="1" dirty="0">
                <a:latin typeface="Times New Roman"/>
                <a:cs typeface="Times New Roman"/>
              </a:rPr>
              <a:t>la </a:t>
            </a:r>
            <a:r>
              <a:rPr sz="1200" i="1" spc="-5" dirty="0">
                <a:latin typeface="Times New Roman"/>
                <a:cs typeface="Times New Roman"/>
              </a:rPr>
              <a:t>règle </a:t>
            </a:r>
            <a:r>
              <a:rPr sz="1200" i="1" dirty="0">
                <a:latin typeface="Times New Roman"/>
                <a:cs typeface="Times New Roman"/>
              </a:rPr>
              <a:t>du </a:t>
            </a:r>
            <a:r>
              <a:rPr sz="1200" i="1" spc="-5" dirty="0">
                <a:latin typeface="Times New Roman"/>
                <a:cs typeface="Times New Roman"/>
              </a:rPr>
              <a:t>maintien </a:t>
            </a:r>
            <a:r>
              <a:rPr sz="1200" i="1" dirty="0">
                <a:latin typeface="Times New Roman"/>
                <a:cs typeface="Times New Roman"/>
              </a:rPr>
              <a:t>de  </a:t>
            </a:r>
            <a:r>
              <a:rPr sz="1200" i="1" spc="-10" dirty="0">
                <a:latin typeface="Times New Roman"/>
                <a:cs typeface="Times New Roman"/>
              </a:rPr>
              <a:t>salaire</a:t>
            </a:r>
            <a:r>
              <a:rPr sz="1200" spc="-1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204470" marR="43180" algn="just">
              <a:lnSpc>
                <a:spcPct val="98800"/>
              </a:lnSpc>
              <a:spcBef>
                <a:spcPts val="835"/>
              </a:spcBef>
            </a:pPr>
            <a:r>
              <a:rPr sz="1200" spc="-15" dirty="0">
                <a:latin typeface="Times New Roman"/>
                <a:cs typeface="Times New Roman"/>
              </a:rPr>
              <a:t>L’assiette </a:t>
            </a:r>
            <a:r>
              <a:rPr sz="1200" dirty="0">
                <a:latin typeface="Times New Roman"/>
                <a:cs typeface="Times New Roman"/>
              </a:rPr>
              <a:t>inclut le salaire brut </a:t>
            </a:r>
            <a:r>
              <a:rPr sz="1200" spc="-5" dirty="0">
                <a:latin typeface="Times New Roman"/>
                <a:cs typeface="Times New Roman"/>
              </a:rPr>
              <a:t>ainsi </a:t>
            </a:r>
            <a:r>
              <a:rPr sz="1200" dirty="0">
                <a:latin typeface="Times New Roman"/>
                <a:cs typeface="Times New Roman"/>
              </a:rPr>
              <a:t>que les majorations pour heures </a:t>
            </a:r>
            <a:r>
              <a:rPr sz="1200" spc="-5" dirty="0">
                <a:latin typeface="Times New Roman"/>
                <a:cs typeface="Times New Roman"/>
              </a:rPr>
              <a:t>supplémentaires, </a:t>
            </a:r>
            <a:r>
              <a:rPr sz="1200" dirty="0">
                <a:latin typeface="Times New Roman"/>
                <a:cs typeface="Times New Roman"/>
              </a:rPr>
              <a:t>les avantages en natures dont le salarié ne continue  pas à jouir pendant la durée de </a:t>
            </a:r>
            <a:r>
              <a:rPr sz="1200" spc="-5" dirty="0">
                <a:latin typeface="Times New Roman"/>
                <a:cs typeface="Times New Roman"/>
              </a:rPr>
              <a:t>son </a:t>
            </a:r>
            <a:r>
              <a:rPr sz="1200" dirty="0">
                <a:latin typeface="Times New Roman"/>
                <a:cs typeface="Times New Roman"/>
              </a:rPr>
              <a:t>congé, les primes et autres compléments de salaire dès lors </a:t>
            </a:r>
            <a:r>
              <a:rPr sz="1200" spc="-5" dirty="0">
                <a:latin typeface="Times New Roman"/>
                <a:cs typeface="Times New Roman"/>
              </a:rPr>
              <a:t>qu'ils </a:t>
            </a:r>
            <a:r>
              <a:rPr sz="1200" dirty="0">
                <a:latin typeface="Times New Roman"/>
                <a:cs typeface="Times New Roman"/>
              </a:rPr>
              <a:t>ne rémunèrent pas déjà la période des  congés (</a:t>
            </a:r>
            <a:r>
              <a:rPr sz="1200" i="1" dirty="0">
                <a:latin typeface="Times New Roman"/>
                <a:cs typeface="Times New Roman"/>
              </a:rPr>
              <a:t>par </a:t>
            </a:r>
            <a:r>
              <a:rPr sz="1200" i="1" spc="-5" dirty="0">
                <a:latin typeface="Times New Roman"/>
                <a:cs typeface="Times New Roman"/>
              </a:rPr>
              <a:t>exemple, </a:t>
            </a:r>
            <a:r>
              <a:rPr sz="1200" i="1" dirty="0">
                <a:latin typeface="Times New Roman"/>
                <a:cs typeface="Times New Roman"/>
              </a:rPr>
              <a:t>une </a:t>
            </a:r>
            <a:r>
              <a:rPr sz="1200" i="1" spc="-5" dirty="0">
                <a:latin typeface="Times New Roman"/>
                <a:cs typeface="Times New Roman"/>
              </a:rPr>
              <a:t>prime </a:t>
            </a:r>
            <a:r>
              <a:rPr sz="1200" i="1" dirty="0">
                <a:latin typeface="Times New Roman"/>
                <a:cs typeface="Times New Roman"/>
              </a:rPr>
              <a:t>calculée </a:t>
            </a:r>
            <a:r>
              <a:rPr sz="1200" i="1" spc="-5" dirty="0">
                <a:latin typeface="Times New Roman"/>
                <a:cs typeface="Times New Roman"/>
              </a:rPr>
              <a:t>uniquement sur </a:t>
            </a:r>
            <a:r>
              <a:rPr sz="1200" i="1" dirty="0">
                <a:latin typeface="Times New Roman"/>
                <a:cs typeface="Times New Roman"/>
              </a:rPr>
              <a:t>les </a:t>
            </a:r>
            <a:r>
              <a:rPr sz="1200" i="1" spc="-5" dirty="0">
                <a:latin typeface="Times New Roman"/>
                <a:cs typeface="Times New Roman"/>
              </a:rPr>
              <a:t>périodes </a:t>
            </a:r>
            <a:r>
              <a:rPr sz="1200" i="1" dirty="0">
                <a:latin typeface="Times New Roman"/>
                <a:cs typeface="Times New Roman"/>
              </a:rPr>
              <a:t>de </a:t>
            </a:r>
            <a:r>
              <a:rPr sz="1200" i="1" spc="-5" dirty="0">
                <a:latin typeface="Times New Roman"/>
                <a:cs typeface="Times New Roman"/>
              </a:rPr>
              <a:t>travail </a:t>
            </a:r>
            <a:r>
              <a:rPr sz="1200" i="1" dirty="0">
                <a:latin typeface="Times New Roman"/>
                <a:cs typeface="Times New Roman"/>
              </a:rPr>
              <a:t>ou pour </a:t>
            </a:r>
            <a:r>
              <a:rPr sz="1200" i="1" spc="-5" dirty="0">
                <a:latin typeface="Times New Roman"/>
                <a:cs typeface="Times New Roman"/>
              </a:rPr>
              <a:t>compenser </a:t>
            </a:r>
            <a:r>
              <a:rPr sz="1200" i="1" dirty="0">
                <a:latin typeface="Times New Roman"/>
                <a:cs typeface="Times New Roman"/>
              </a:rPr>
              <a:t>une </a:t>
            </a:r>
            <a:r>
              <a:rPr sz="1200" i="1" spc="-5" dirty="0">
                <a:latin typeface="Times New Roman"/>
                <a:cs typeface="Times New Roman"/>
              </a:rPr>
              <a:t>servitude </a:t>
            </a:r>
            <a:r>
              <a:rPr sz="1200" i="1" dirty="0">
                <a:latin typeface="Times New Roman"/>
                <a:cs typeface="Times New Roman"/>
              </a:rPr>
              <a:t>de </a:t>
            </a:r>
            <a:r>
              <a:rPr sz="1200" i="1" spc="-5" dirty="0">
                <a:latin typeface="Times New Roman"/>
                <a:cs typeface="Times New Roman"/>
              </a:rPr>
              <a:t>l’emploi</a:t>
            </a:r>
            <a:r>
              <a:rPr sz="1200" spc="-5" dirty="0">
                <a:latin typeface="Times New Roman"/>
                <a:cs typeface="Times New Roman"/>
              </a:rPr>
              <a:t>). </a:t>
            </a:r>
            <a:r>
              <a:rPr sz="1200" dirty="0">
                <a:latin typeface="Times New Roman"/>
                <a:cs typeface="Times New Roman"/>
              </a:rPr>
              <a:t>En  revanche, une prime attribuée globalement </a:t>
            </a:r>
            <a:r>
              <a:rPr sz="1200" spc="-5" dirty="0">
                <a:latin typeface="Times New Roman"/>
                <a:cs typeface="Times New Roman"/>
              </a:rPr>
              <a:t>sur l’ensemble </a:t>
            </a:r>
            <a:r>
              <a:rPr sz="1200" dirty="0">
                <a:latin typeface="Times New Roman"/>
                <a:cs typeface="Times New Roman"/>
              </a:rPr>
              <a:t>de l’année comme une prime de </a:t>
            </a:r>
            <a:r>
              <a:rPr sz="1200" spc="-5" dirty="0">
                <a:latin typeface="Times New Roman"/>
                <a:cs typeface="Times New Roman"/>
              </a:rPr>
              <a:t>13</a:t>
            </a:r>
            <a:r>
              <a:rPr sz="1200" spc="-7" baseline="27777" dirty="0">
                <a:latin typeface="Times New Roman"/>
                <a:cs typeface="Times New Roman"/>
              </a:rPr>
              <a:t>ème </a:t>
            </a:r>
            <a:r>
              <a:rPr sz="1200" dirty="0">
                <a:latin typeface="Times New Roman"/>
                <a:cs typeface="Times New Roman"/>
              </a:rPr>
              <a:t>mois ou une prime de vacances </a:t>
            </a:r>
            <a:r>
              <a:rPr sz="1200" spc="-5" dirty="0">
                <a:latin typeface="Times New Roman"/>
                <a:cs typeface="Times New Roman"/>
              </a:rPr>
              <a:t>sont  exclues.</a:t>
            </a:r>
            <a:endParaRPr sz="1200">
              <a:latin typeface="Times New Roman"/>
              <a:cs typeface="Times New Roman"/>
            </a:endParaRPr>
          </a:p>
          <a:p>
            <a:pPr marL="204470" marR="43815" algn="just">
              <a:lnSpc>
                <a:spcPct val="103299"/>
              </a:lnSpc>
              <a:spcBef>
                <a:spcPts val="815"/>
              </a:spcBef>
            </a:pPr>
            <a:r>
              <a:rPr sz="1200" dirty="0">
                <a:latin typeface="Times New Roman"/>
                <a:cs typeface="Times New Roman"/>
              </a:rPr>
              <a:t>La rémunération </a:t>
            </a:r>
            <a:r>
              <a:rPr sz="1200" spc="-5" dirty="0">
                <a:latin typeface="Times New Roman"/>
                <a:cs typeface="Times New Roman"/>
              </a:rPr>
              <a:t>est ensuite </a:t>
            </a:r>
            <a:r>
              <a:rPr sz="1200" dirty="0">
                <a:latin typeface="Times New Roman"/>
                <a:cs typeface="Times New Roman"/>
              </a:rPr>
              <a:t>ramenée à un montant horaire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base </a:t>
            </a:r>
            <a:r>
              <a:rPr sz="1200" dirty="0">
                <a:latin typeface="Times New Roman"/>
                <a:cs typeface="Times New Roman"/>
              </a:rPr>
              <a:t>de la durée légale de travail ou, </a:t>
            </a:r>
            <a:r>
              <a:rPr sz="1200" spc="-5" dirty="0">
                <a:latin typeface="Times New Roman"/>
                <a:cs typeface="Times New Roman"/>
              </a:rPr>
              <a:t>lorsqu’elle est </a:t>
            </a:r>
            <a:r>
              <a:rPr sz="1200" dirty="0">
                <a:latin typeface="Times New Roman"/>
                <a:cs typeface="Times New Roman"/>
              </a:rPr>
              <a:t>inférieure, de la durée  collective de travail ou de celle mentionnée dans le contrat de travail.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5556" y="6211668"/>
            <a:ext cx="7993380" cy="646430"/>
          </a:xfrm>
          <a:custGeom>
            <a:avLst/>
            <a:gdLst/>
            <a:ahLst/>
            <a:cxnLst/>
            <a:rect l="l" t="t" r="r" b="b"/>
            <a:pathLst>
              <a:path w="7993380" h="646429">
                <a:moveTo>
                  <a:pt x="0" y="0"/>
                </a:moveTo>
                <a:lnTo>
                  <a:pt x="7992887" y="0"/>
                </a:lnTo>
                <a:lnTo>
                  <a:pt x="7992887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4296" y="6244844"/>
            <a:ext cx="7833995" cy="5651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5"/>
              </a:spcBef>
            </a:pPr>
            <a:r>
              <a:rPr sz="1200" dirty="0">
                <a:latin typeface="Times New Roman"/>
                <a:cs typeface="Times New Roman"/>
              </a:rPr>
              <a:t>Exemple : Salarié d’une </a:t>
            </a:r>
            <a:r>
              <a:rPr sz="1200" spc="-5" dirty="0">
                <a:latin typeface="Times New Roman"/>
                <a:cs typeface="Times New Roman"/>
              </a:rPr>
              <a:t>entreprise </a:t>
            </a:r>
            <a:r>
              <a:rPr sz="1200" dirty="0">
                <a:latin typeface="Times New Roman"/>
                <a:cs typeface="Times New Roman"/>
              </a:rPr>
              <a:t>dont la durée collective de travail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de 35h par </a:t>
            </a:r>
            <a:r>
              <a:rPr sz="1200" spc="-5" dirty="0">
                <a:latin typeface="Times New Roman"/>
                <a:cs typeface="Times New Roman"/>
              </a:rPr>
              <a:t>semaine </a:t>
            </a:r>
            <a:r>
              <a:rPr sz="1200" dirty="0">
                <a:latin typeface="Times New Roman"/>
                <a:cs typeface="Times New Roman"/>
              </a:rPr>
              <a:t>et dont la rémunération </a:t>
            </a:r>
            <a:r>
              <a:rPr sz="1200" spc="-5" dirty="0">
                <a:latin typeface="Times New Roman"/>
                <a:cs typeface="Times New Roman"/>
              </a:rPr>
              <a:t>mensuelle 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base est </a:t>
            </a:r>
            <a:r>
              <a:rPr sz="1200" dirty="0">
                <a:latin typeface="Times New Roman"/>
                <a:cs typeface="Times New Roman"/>
              </a:rPr>
              <a:t>de 2050 € + 125 € de prime de nuit.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Indemnité horaire due au titre de l’activité partielle : (2175 €/151,67) x 70 % = 10,04 € par heure chômée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indemnisée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8639"/>
            <a:ext cx="2339975" cy="307975"/>
          </a:xfrm>
          <a:custGeom>
            <a:avLst/>
            <a:gdLst/>
            <a:ahLst/>
            <a:cxnLst/>
            <a:rect l="l" t="t" r="r" b="b"/>
            <a:pathLst>
              <a:path w="2339975" h="307975">
                <a:moveTo>
                  <a:pt x="0" y="0"/>
                </a:moveTo>
                <a:lnTo>
                  <a:pt x="2339751" y="0"/>
                </a:lnTo>
                <a:lnTo>
                  <a:pt x="2339751" y="307778"/>
                </a:lnTo>
                <a:lnTo>
                  <a:pt x="0" y="307778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700808"/>
            <a:ext cx="3708400" cy="307975"/>
          </a:xfrm>
          <a:custGeom>
            <a:avLst/>
            <a:gdLst/>
            <a:ahLst/>
            <a:cxnLst/>
            <a:rect l="l" t="t" r="r" b="b"/>
            <a:pathLst>
              <a:path w="3708400" h="307975">
                <a:moveTo>
                  <a:pt x="0" y="0"/>
                </a:moveTo>
                <a:lnTo>
                  <a:pt x="3707903" y="0"/>
                </a:lnTo>
                <a:lnTo>
                  <a:pt x="3707903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29082"/>
            <a:ext cx="9144000" cy="523240"/>
          </a:xfrm>
          <a:custGeom>
            <a:avLst/>
            <a:gdLst/>
            <a:ahLst/>
            <a:cxnLst/>
            <a:rect l="l" t="t" r="r" b="b"/>
            <a:pathLst>
              <a:path w="9144000" h="523239">
                <a:moveTo>
                  <a:pt x="0" y="0"/>
                </a:moveTo>
                <a:lnTo>
                  <a:pt x="9144000" y="0"/>
                </a:lnTo>
                <a:lnTo>
                  <a:pt x="9144000" y="523220"/>
                </a:lnTo>
                <a:lnTo>
                  <a:pt x="0" y="523220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10160" y="106002"/>
            <a:ext cx="9108440" cy="6289675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005"/>
              </a:spcBef>
            </a:pPr>
            <a:r>
              <a:rPr sz="1400" b="1" spc="-5" dirty="0">
                <a:latin typeface="Times New Roman"/>
                <a:cs typeface="Times New Roman"/>
              </a:rPr>
              <a:t>Que deviennent les primes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280670">
              <a:lnSpc>
                <a:spcPts val="1430"/>
              </a:lnSpc>
              <a:spcBef>
                <a:spcPts val="775"/>
              </a:spcBef>
            </a:pPr>
            <a:r>
              <a:rPr sz="1200" spc="-5" dirty="0">
                <a:latin typeface="Times New Roman"/>
                <a:cs typeface="Times New Roman"/>
              </a:rPr>
              <a:t>Dans </a:t>
            </a:r>
            <a:r>
              <a:rPr sz="1200" dirty="0">
                <a:latin typeface="Times New Roman"/>
                <a:cs typeface="Times New Roman"/>
              </a:rPr>
              <a:t>le cadre de l’activité partielle, la rémunération à retenir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celle </a:t>
            </a:r>
            <a:r>
              <a:rPr sz="1200" spc="-5" dirty="0">
                <a:latin typeface="Times New Roman"/>
                <a:cs typeface="Times New Roman"/>
              </a:rPr>
              <a:t>servant d'assiette </a:t>
            </a:r>
            <a:r>
              <a:rPr sz="1200" dirty="0">
                <a:latin typeface="Times New Roman"/>
                <a:cs typeface="Times New Roman"/>
              </a:rPr>
              <a:t>au calcul de </a:t>
            </a:r>
            <a:r>
              <a:rPr sz="1200" spc="-5" dirty="0">
                <a:latin typeface="Times New Roman"/>
                <a:cs typeface="Times New Roman"/>
              </a:rPr>
              <a:t>l'indemnité </a:t>
            </a:r>
            <a:r>
              <a:rPr sz="1200" dirty="0">
                <a:latin typeface="Times New Roman"/>
                <a:cs typeface="Times New Roman"/>
              </a:rPr>
              <a:t>de congés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payés.</a:t>
            </a:r>
            <a:endParaRPr sz="1200">
              <a:latin typeface="Times New Roman"/>
              <a:cs typeface="Times New Roman"/>
            </a:endParaRPr>
          </a:p>
          <a:p>
            <a:pPr marL="623570" marR="144780" indent="-342900">
              <a:lnSpc>
                <a:spcPts val="1390"/>
              </a:lnSpc>
              <a:spcBef>
                <a:spcPts val="75"/>
              </a:spcBef>
              <a:buChar char="-"/>
              <a:tabLst>
                <a:tab pos="623570" algn="l"/>
                <a:tab pos="624205" algn="l"/>
              </a:tabLst>
            </a:pPr>
            <a:r>
              <a:rPr sz="1200" dirty="0">
                <a:latin typeface="Times New Roman"/>
                <a:cs typeface="Times New Roman"/>
              </a:rPr>
              <a:t>Les primes </a:t>
            </a:r>
            <a:r>
              <a:rPr sz="1200" spc="-5" dirty="0">
                <a:latin typeface="Times New Roman"/>
                <a:cs typeface="Times New Roman"/>
              </a:rPr>
              <a:t>prises </a:t>
            </a:r>
            <a:r>
              <a:rPr sz="1200" dirty="0">
                <a:latin typeface="Times New Roman"/>
                <a:cs typeface="Times New Roman"/>
              </a:rPr>
              <a:t>en compte </a:t>
            </a:r>
            <a:r>
              <a:rPr sz="1200" spc="-5" dirty="0">
                <a:latin typeface="Times New Roman"/>
                <a:cs typeface="Times New Roman"/>
              </a:rPr>
              <a:t>sont </a:t>
            </a:r>
            <a:r>
              <a:rPr sz="1200" dirty="0">
                <a:latin typeface="Times New Roman"/>
                <a:cs typeface="Times New Roman"/>
              </a:rPr>
              <a:t>celles qui ont le caractère de salaire ou </a:t>
            </a:r>
            <a:r>
              <a:rPr sz="1200" spc="-5" dirty="0">
                <a:latin typeface="Times New Roman"/>
                <a:cs typeface="Times New Roman"/>
              </a:rPr>
              <a:t>d’accessoire </a:t>
            </a:r>
            <a:r>
              <a:rPr sz="1200" dirty="0">
                <a:latin typeface="Times New Roman"/>
                <a:cs typeface="Times New Roman"/>
              </a:rPr>
              <a:t>au salaire, par exemple : prime de panier repas ou  de </a:t>
            </a:r>
            <a:r>
              <a:rPr sz="1200" spc="-5" dirty="0">
                <a:latin typeface="Times New Roman"/>
                <a:cs typeface="Times New Roman"/>
              </a:rPr>
              <a:t>transport, </a:t>
            </a:r>
            <a:r>
              <a:rPr sz="1200" dirty="0">
                <a:latin typeface="Times New Roman"/>
                <a:cs typeface="Times New Roman"/>
              </a:rPr>
              <a:t>ancienneté, heures </a:t>
            </a:r>
            <a:r>
              <a:rPr sz="1200" spc="-5" dirty="0">
                <a:latin typeface="Times New Roman"/>
                <a:cs typeface="Times New Roman"/>
              </a:rPr>
              <a:t>supplémentaire, astreinte, commission </a:t>
            </a:r>
            <a:r>
              <a:rPr sz="1200" dirty="0">
                <a:latin typeface="Times New Roman"/>
                <a:cs typeface="Times New Roman"/>
              </a:rPr>
              <a:t>pour les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commerciaux...</a:t>
            </a:r>
            <a:endParaRPr sz="1200">
              <a:latin typeface="Times New Roman"/>
              <a:cs typeface="Times New Roman"/>
            </a:endParaRPr>
          </a:p>
          <a:p>
            <a:pPr marL="623570" marR="144780" indent="-342900">
              <a:lnSpc>
                <a:spcPts val="1420"/>
              </a:lnSpc>
              <a:spcBef>
                <a:spcPts val="75"/>
              </a:spcBef>
              <a:buChar char="-"/>
              <a:tabLst>
                <a:tab pos="623570" algn="l"/>
                <a:tab pos="624205" algn="l"/>
              </a:tabLst>
            </a:pPr>
            <a:r>
              <a:rPr sz="1200" spc="-5" dirty="0">
                <a:latin typeface="Times New Roman"/>
                <a:cs typeface="Times New Roman"/>
              </a:rPr>
              <a:t>Sont </a:t>
            </a:r>
            <a:r>
              <a:rPr sz="1200" dirty="0">
                <a:latin typeface="Times New Roman"/>
                <a:cs typeface="Times New Roman"/>
              </a:rPr>
              <a:t>à exclure les primes n’ayant pas le caractère de salaire ou celles liées à un événement </a:t>
            </a:r>
            <a:r>
              <a:rPr sz="1200" spc="-5" dirty="0">
                <a:latin typeface="Times New Roman"/>
                <a:cs typeface="Times New Roman"/>
              </a:rPr>
              <a:t>particulier, </a:t>
            </a:r>
            <a:r>
              <a:rPr sz="1200" dirty="0">
                <a:latin typeface="Times New Roman"/>
                <a:cs typeface="Times New Roman"/>
              </a:rPr>
              <a:t>par exemple : primes  </a:t>
            </a:r>
            <a:r>
              <a:rPr sz="1200" spc="-5" dirty="0">
                <a:latin typeface="Times New Roman"/>
                <a:cs typeface="Times New Roman"/>
              </a:rPr>
              <a:t>exceptionnelles, 13</a:t>
            </a:r>
            <a:r>
              <a:rPr sz="1200" spc="-7" baseline="27777" dirty="0">
                <a:latin typeface="Times New Roman"/>
                <a:cs typeface="Times New Roman"/>
              </a:rPr>
              <a:t>ème </a:t>
            </a:r>
            <a:r>
              <a:rPr sz="1200" spc="-5" dirty="0">
                <a:latin typeface="Times New Roman"/>
                <a:cs typeface="Times New Roman"/>
              </a:rPr>
              <a:t>mois,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intéressement...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Char char="-"/>
            </a:pPr>
            <a:endParaRPr sz="195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Times New Roman"/>
                <a:cs typeface="Times New Roman"/>
              </a:rPr>
              <a:t>Quelles </a:t>
            </a:r>
            <a:r>
              <a:rPr sz="1400" b="1" dirty="0">
                <a:latin typeface="Times New Roman"/>
                <a:cs typeface="Times New Roman"/>
              </a:rPr>
              <a:t>sont </a:t>
            </a:r>
            <a:r>
              <a:rPr sz="1400" b="1" spc="-5" dirty="0">
                <a:latin typeface="Times New Roman"/>
                <a:cs typeface="Times New Roman"/>
              </a:rPr>
              <a:t>les </a:t>
            </a:r>
            <a:r>
              <a:rPr sz="1400" b="1" spc="-10" dirty="0">
                <a:latin typeface="Times New Roman"/>
                <a:cs typeface="Times New Roman"/>
              </a:rPr>
              <a:t>heures </a:t>
            </a:r>
            <a:r>
              <a:rPr sz="1400" b="1" i="1" spc="-5" dirty="0">
                <a:latin typeface="Times New Roman"/>
                <a:cs typeface="Times New Roman"/>
              </a:rPr>
              <a:t>chômées </a:t>
            </a:r>
            <a:r>
              <a:rPr sz="1400" b="1" spc="-5" dirty="0">
                <a:latin typeface="Times New Roman"/>
                <a:cs typeface="Times New Roman"/>
              </a:rPr>
              <a:t>indemnisées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280670">
              <a:lnSpc>
                <a:spcPts val="1415"/>
              </a:lnSpc>
              <a:spcBef>
                <a:spcPts val="750"/>
              </a:spcBef>
            </a:pPr>
            <a:r>
              <a:rPr sz="1200" dirty="0">
                <a:latin typeface="Times New Roman"/>
                <a:cs typeface="Times New Roman"/>
              </a:rPr>
              <a:t>En principe, </a:t>
            </a:r>
            <a:r>
              <a:rPr sz="1200" spc="-5" dirty="0">
                <a:latin typeface="Times New Roman"/>
                <a:cs typeface="Times New Roman"/>
              </a:rPr>
              <a:t>sont indemnisées </a:t>
            </a:r>
            <a:r>
              <a:rPr sz="1200" dirty="0">
                <a:latin typeface="Times New Roman"/>
                <a:cs typeface="Times New Roman"/>
              </a:rPr>
              <a:t>par l’employeur au titre de l’activité partielle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623570" marR="144780" indent="-342900">
              <a:lnSpc>
                <a:spcPts val="1420"/>
              </a:lnSpc>
              <a:spcBef>
                <a:spcPts val="40"/>
              </a:spcBef>
              <a:buChar char="-"/>
              <a:tabLst>
                <a:tab pos="623570" algn="l"/>
                <a:tab pos="624205" algn="l"/>
              </a:tabLst>
            </a:pPr>
            <a:r>
              <a:rPr sz="1200" spc="-5" dirty="0">
                <a:latin typeface="Times New Roman"/>
                <a:cs typeface="Times New Roman"/>
              </a:rPr>
              <a:t>Uniquement </a:t>
            </a:r>
            <a:r>
              <a:rPr sz="1200" dirty="0">
                <a:latin typeface="Times New Roman"/>
                <a:cs typeface="Times New Roman"/>
              </a:rPr>
              <a:t>les heures </a:t>
            </a:r>
            <a:r>
              <a:rPr sz="1200" i="1" spc="-5" dirty="0">
                <a:latin typeface="Times New Roman"/>
                <a:cs typeface="Times New Roman"/>
              </a:rPr>
              <a:t>chômées </a:t>
            </a:r>
            <a:r>
              <a:rPr sz="1200" spc="-5" dirty="0">
                <a:latin typeface="Times New Roman"/>
                <a:cs typeface="Times New Roman"/>
              </a:rPr>
              <a:t>sous </a:t>
            </a:r>
            <a:r>
              <a:rPr sz="1200" dirty="0">
                <a:latin typeface="Times New Roman"/>
                <a:cs typeface="Times New Roman"/>
              </a:rPr>
              <a:t>la durée légale (</a:t>
            </a:r>
            <a:r>
              <a:rPr sz="1200" i="1" dirty="0">
                <a:latin typeface="Times New Roman"/>
                <a:cs typeface="Times New Roman"/>
              </a:rPr>
              <a:t>ou </a:t>
            </a:r>
            <a:r>
              <a:rPr sz="1200" i="1" spc="-5" dirty="0">
                <a:latin typeface="Times New Roman"/>
                <a:cs typeface="Times New Roman"/>
              </a:rPr>
              <a:t>si </a:t>
            </a:r>
            <a:r>
              <a:rPr sz="1200" i="1" dirty="0">
                <a:latin typeface="Times New Roman"/>
                <a:cs typeface="Times New Roman"/>
              </a:rPr>
              <a:t>elle </a:t>
            </a:r>
            <a:r>
              <a:rPr sz="1200" i="1" spc="-5" dirty="0">
                <a:latin typeface="Times New Roman"/>
                <a:cs typeface="Times New Roman"/>
              </a:rPr>
              <a:t>est inférieure, </a:t>
            </a:r>
            <a:r>
              <a:rPr sz="1200" i="1" dirty="0">
                <a:latin typeface="Times New Roman"/>
                <a:cs typeface="Times New Roman"/>
              </a:rPr>
              <a:t>la </a:t>
            </a:r>
            <a:r>
              <a:rPr sz="1200" i="1" spc="-5" dirty="0">
                <a:latin typeface="Times New Roman"/>
                <a:cs typeface="Times New Roman"/>
              </a:rPr>
              <a:t>durée </a:t>
            </a:r>
            <a:r>
              <a:rPr sz="1200" i="1" dirty="0">
                <a:latin typeface="Times New Roman"/>
                <a:cs typeface="Times New Roman"/>
              </a:rPr>
              <a:t>collective ou la </a:t>
            </a:r>
            <a:r>
              <a:rPr sz="1200" i="1" spc="-5" dirty="0">
                <a:latin typeface="Times New Roman"/>
                <a:cs typeface="Times New Roman"/>
              </a:rPr>
              <a:t>durée </a:t>
            </a:r>
            <a:r>
              <a:rPr sz="1200" i="1" dirty="0">
                <a:latin typeface="Times New Roman"/>
                <a:cs typeface="Times New Roman"/>
              </a:rPr>
              <a:t>contractuelle</a:t>
            </a:r>
            <a:r>
              <a:rPr sz="1200" dirty="0">
                <a:latin typeface="Times New Roman"/>
                <a:cs typeface="Times New Roman"/>
              </a:rPr>
              <a:t>). Les heures  </a:t>
            </a:r>
            <a:r>
              <a:rPr sz="1200" spc="-5" dirty="0">
                <a:latin typeface="Times New Roman"/>
                <a:cs typeface="Times New Roman"/>
              </a:rPr>
              <a:t>supplémentaires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complémentaires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chômées</a:t>
            </a:r>
            <a:r>
              <a:rPr sz="1200" i="1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c’est-à-dire</a:t>
            </a:r>
            <a:r>
              <a:rPr sz="1200" i="1" spc="24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heures</a:t>
            </a:r>
            <a:r>
              <a:rPr sz="1200" i="1" spc="2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au-delà</a:t>
            </a:r>
            <a:r>
              <a:rPr sz="1200" i="1" spc="24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de</a:t>
            </a:r>
            <a:r>
              <a:rPr sz="1200" i="1" spc="24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la</a:t>
            </a:r>
            <a:r>
              <a:rPr sz="1200" i="1" spc="24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durée</a:t>
            </a:r>
            <a:r>
              <a:rPr sz="1200" i="1" spc="24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légale</a:t>
            </a:r>
            <a:r>
              <a:rPr sz="1200" i="1" spc="24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ou</a:t>
            </a:r>
            <a:r>
              <a:rPr sz="1200" i="1" spc="2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de</a:t>
            </a:r>
            <a:r>
              <a:rPr sz="1200" i="1" spc="24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la</a:t>
            </a:r>
            <a:r>
              <a:rPr sz="1200" i="1" spc="24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durée</a:t>
            </a:r>
            <a:r>
              <a:rPr sz="1200" i="1" spc="24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contractuelle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sauf</a:t>
            </a:r>
            <a:endParaRPr sz="1200">
              <a:latin typeface="Times New Roman"/>
              <a:cs typeface="Times New Roman"/>
            </a:endParaRPr>
          </a:p>
          <a:p>
            <a:pPr marL="623570">
              <a:lnSpc>
                <a:spcPts val="1415"/>
              </a:lnSpc>
            </a:pPr>
            <a:r>
              <a:rPr sz="1200" spc="-5" dirty="0">
                <a:latin typeface="Times New Roman"/>
                <a:cs typeface="Times New Roman"/>
              </a:rPr>
              <a:t>dispositions </a:t>
            </a:r>
            <a:r>
              <a:rPr sz="1200" dirty="0">
                <a:latin typeface="Times New Roman"/>
                <a:cs typeface="Times New Roman"/>
              </a:rPr>
              <a:t>conventionnelles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l’activité partielle plus </a:t>
            </a:r>
            <a:r>
              <a:rPr sz="1200" spc="-5" dirty="0">
                <a:latin typeface="Times New Roman"/>
                <a:cs typeface="Times New Roman"/>
              </a:rPr>
              <a:t>favorables, </a:t>
            </a:r>
            <a:r>
              <a:rPr sz="1200" dirty="0">
                <a:latin typeface="Times New Roman"/>
                <a:cs typeface="Times New Roman"/>
              </a:rPr>
              <a:t>n’ont pas à </a:t>
            </a:r>
            <a:r>
              <a:rPr sz="1200" spc="-5" dirty="0">
                <a:latin typeface="Times New Roman"/>
                <a:cs typeface="Times New Roman"/>
              </a:rPr>
              <a:t>être indemnisées </a:t>
            </a:r>
            <a:r>
              <a:rPr sz="1200" dirty="0">
                <a:latin typeface="Times New Roman"/>
                <a:cs typeface="Times New Roman"/>
              </a:rPr>
              <a:t>par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l’employeur.</a:t>
            </a:r>
            <a:endParaRPr sz="1200">
              <a:latin typeface="Times New Roman"/>
              <a:cs typeface="Times New Roman"/>
            </a:endParaRPr>
          </a:p>
          <a:p>
            <a:pPr marL="639445">
              <a:lnSpc>
                <a:spcPts val="1415"/>
              </a:lnSpc>
            </a:pP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l’employeur </a:t>
            </a:r>
            <a:r>
              <a:rPr sz="1200" spc="-5" dirty="0">
                <a:latin typeface="Times New Roman"/>
                <a:cs typeface="Times New Roman"/>
              </a:rPr>
              <a:t>indemnise </a:t>
            </a:r>
            <a:r>
              <a:rPr sz="1200" dirty="0">
                <a:latin typeface="Times New Roman"/>
                <a:cs typeface="Times New Roman"/>
              </a:rPr>
              <a:t>les heures </a:t>
            </a:r>
            <a:r>
              <a:rPr sz="1200" spc="-5" dirty="0">
                <a:latin typeface="Times New Roman"/>
                <a:cs typeface="Times New Roman"/>
              </a:rPr>
              <a:t>supplémentaires, </a:t>
            </a:r>
            <a:r>
              <a:rPr sz="1200" dirty="0">
                <a:latin typeface="Times New Roman"/>
                <a:cs typeface="Times New Roman"/>
              </a:rPr>
              <a:t>il ne percevra </a:t>
            </a:r>
            <a:r>
              <a:rPr sz="1200" spc="-5" dirty="0">
                <a:latin typeface="Times New Roman"/>
                <a:cs typeface="Times New Roman"/>
              </a:rPr>
              <a:t>pas, </a:t>
            </a:r>
            <a:r>
              <a:rPr sz="1200" dirty="0">
                <a:latin typeface="Times New Roman"/>
                <a:cs typeface="Times New Roman"/>
              </a:rPr>
              <a:t>en tout état de </a:t>
            </a:r>
            <a:r>
              <a:rPr sz="1200" spc="-5" dirty="0">
                <a:latin typeface="Times New Roman"/>
                <a:cs typeface="Times New Roman"/>
              </a:rPr>
              <a:t>cause, </a:t>
            </a:r>
            <a:r>
              <a:rPr sz="1200" dirty="0">
                <a:latin typeface="Times New Roman"/>
                <a:cs typeface="Times New Roman"/>
              </a:rPr>
              <a:t>un </a:t>
            </a:r>
            <a:r>
              <a:rPr sz="1200" spc="-5" dirty="0">
                <a:latin typeface="Times New Roman"/>
                <a:cs typeface="Times New Roman"/>
              </a:rPr>
              <a:t>remboursement </a:t>
            </a:r>
            <a:r>
              <a:rPr sz="1200" dirty="0">
                <a:latin typeface="Times New Roman"/>
                <a:cs typeface="Times New Roman"/>
              </a:rPr>
              <a:t>par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l’État.</a:t>
            </a:r>
            <a:endParaRPr sz="1200">
              <a:latin typeface="Times New Roman"/>
              <a:cs typeface="Times New Roman"/>
            </a:endParaRPr>
          </a:p>
          <a:p>
            <a:pPr marL="623570" indent="-343535">
              <a:lnSpc>
                <a:spcPts val="1415"/>
              </a:lnSpc>
              <a:spcBef>
                <a:spcPts val="70"/>
              </a:spcBef>
              <a:buChar char="-"/>
              <a:tabLst>
                <a:tab pos="623570" algn="l"/>
                <a:tab pos="624205" algn="l"/>
              </a:tabLst>
            </a:pPr>
            <a:r>
              <a:rPr sz="1200" spc="-5" dirty="0">
                <a:latin typeface="Times New Roman"/>
                <a:cs typeface="Times New Roman"/>
              </a:rPr>
              <a:t>Dans </a:t>
            </a:r>
            <a:r>
              <a:rPr sz="1200" dirty="0">
                <a:latin typeface="Times New Roman"/>
                <a:cs typeface="Times New Roman"/>
              </a:rPr>
              <a:t>la limite d’un contingent de 1000 heures par an par salarié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623570" indent="-343535">
              <a:lnSpc>
                <a:spcPts val="1415"/>
              </a:lnSpc>
              <a:buChar char="-"/>
              <a:tabLst>
                <a:tab pos="623570" algn="l"/>
                <a:tab pos="624205" algn="l"/>
              </a:tabLst>
            </a:pPr>
            <a:r>
              <a:rPr sz="1200" dirty="0">
                <a:latin typeface="Times New Roman"/>
                <a:cs typeface="Times New Roman"/>
              </a:rPr>
              <a:t>Incluant un contingent de 100 heures </a:t>
            </a:r>
            <a:r>
              <a:rPr sz="1200" spc="-5" dirty="0">
                <a:latin typeface="Times New Roman"/>
                <a:cs typeface="Times New Roman"/>
              </a:rPr>
              <a:t>si l’entreprise </a:t>
            </a:r>
            <a:r>
              <a:rPr sz="1200" dirty="0">
                <a:latin typeface="Times New Roman"/>
                <a:cs typeface="Times New Roman"/>
              </a:rPr>
              <a:t>ferme pendant 6 </a:t>
            </a:r>
            <a:r>
              <a:rPr sz="1200" spc="-5" dirty="0">
                <a:latin typeface="Times New Roman"/>
                <a:cs typeface="Times New Roman"/>
              </a:rPr>
              <a:t>semaines </a:t>
            </a:r>
            <a:r>
              <a:rPr sz="1200" dirty="0">
                <a:latin typeface="Times New Roman"/>
                <a:cs typeface="Times New Roman"/>
              </a:rPr>
              <a:t>au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plus.</a:t>
            </a:r>
            <a:endParaRPr sz="1200">
              <a:latin typeface="Times New Roman"/>
              <a:cs typeface="Times New Roman"/>
            </a:endParaRPr>
          </a:p>
          <a:p>
            <a:pPr marL="280670" marR="144780">
              <a:lnSpc>
                <a:spcPts val="1390"/>
              </a:lnSpc>
              <a:spcBef>
                <a:spcPts val="955"/>
              </a:spcBef>
            </a:pPr>
            <a:r>
              <a:rPr sz="1200" dirty="0">
                <a:latin typeface="Times New Roman"/>
                <a:cs typeface="Times New Roman"/>
              </a:rPr>
              <a:t>Le gouvernement pourrait décider de </a:t>
            </a:r>
            <a:r>
              <a:rPr sz="1200" spc="-5" dirty="0">
                <a:latin typeface="Times New Roman"/>
                <a:cs typeface="Times New Roman"/>
              </a:rPr>
              <a:t>dépasser </a:t>
            </a:r>
            <a:r>
              <a:rPr sz="1200" dirty="0">
                <a:latin typeface="Times New Roman"/>
                <a:cs typeface="Times New Roman"/>
              </a:rPr>
              <a:t>ces plafonds dans le cadre de la </a:t>
            </a:r>
            <a:r>
              <a:rPr sz="1200" spc="-5" dirty="0">
                <a:latin typeface="Times New Roman"/>
                <a:cs typeface="Times New Roman"/>
              </a:rPr>
              <a:t>situation </a:t>
            </a:r>
            <a:r>
              <a:rPr sz="1200" dirty="0">
                <a:latin typeface="Times New Roman"/>
                <a:cs typeface="Times New Roman"/>
              </a:rPr>
              <a:t>particulière liée à l’épidémie de coronavirus 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article </a:t>
            </a:r>
            <a:r>
              <a:rPr sz="1200" i="1" dirty="0">
                <a:latin typeface="Times New Roman"/>
                <a:cs typeface="Times New Roman"/>
              </a:rPr>
              <a:t>R 5122-6 du code du </a:t>
            </a:r>
            <a:r>
              <a:rPr sz="1200" i="1" spc="-5" dirty="0">
                <a:latin typeface="Times New Roman"/>
                <a:cs typeface="Times New Roman"/>
              </a:rPr>
              <a:t>travail</a:t>
            </a:r>
            <a:r>
              <a:rPr sz="1200" spc="-5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01600" marR="40005">
              <a:lnSpc>
                <a:spcPts val="1610"/>
              </a:lnSpc>
              <a:spcBef>
                <a:spcPts val="755"/>
              </a:spcBef>
            </a:pPr>
            <a:r>
              <a:rPr sz="1400" b="1" dirty="0">
                <a:latin typeface="Times New Roman"/>
                <a:cs typeface="Times New Roman"/>
              </a:rPr>
              <a:t>Je </a:t>
            </a:r>
            <a:r>
              <a:rPr sz="1400" b="1" spc="-5" dirty="0">
                <a:latin typeface="Times New Roman"/>
                <a:cs typeface="Times New Roman"/>
              </a:rPr>
              <a:t>cumulais mon salaire </a:t>
            </a:r>
            <a:r>
              <a:rPr sz="1400" b="1" dirty="0">
                <a:latin typeface="Times New Roman"/>
                <a:cs typeface="Times New Roman"/>
              </a:rPr>
              <a:t>et </a:t>
            </a:r>
            <a:r>
              <a:rPr sz="1400" b="1" spc="-5" dirty="0">
                <a:latin typeface="Times New Roman"/>
                <a:cs typeface="Times New Roman"/>
              </a:rPr>
              <a:t>mon allocation chômage. </a:t>
            </a:r>
            <a:r>
              <a:rPr sz="1400" b="1" dirty="0">
                <a:latin typeface="Times New Roman"/>
                <a:cs typeface="Times New Roman"/>
              </a:rPr>
              <a:t>Je </a:t>
            </a:r>
            <a:r>
              <a:rPr sz="1400" b="1" spc="-5" dirty="0">
                <a:latin typeface="Times New Roman"/>
                <a:cs typeface="Times New Roman"/>
              </a:rPr>
              <a:t>peux cumuler mon allocation chômage </a:t>
            </a:r>
            <a:r>
              <a:rPr sz="1400" b="1" dirty="0">
                <a:latin typeface="Times New Roman"/>
                <a:cs typeface="Times New Roman"/>
              </a:rPr>
              <a:t>avec </a:t>
            </a:r>
            <a:r>
              <a:rPr sz="1400" b="1" spc="-5" dirty="0">
                <a:latin typeface="Times New Roman"/>
                <a:cs typeface="Times New Roman"/>
              </a:rPr>
              <a:t>l’indemnité de  chômage partiel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280670" marR="145415">
              <a:lnSpc>
                <a:spcPts val="1390"/>
              </a:lnSpc>
              <a:spcBef>
                <a:spcPts val="895"/>
              </a:spcBef>
            </a:pPr>
            <a:r>
              <a:rPr sz="1200" dirty="0">
                <a:latin typeface="Times New Roman"/>
                <a:cs typeface="Times New Roman"/>
              </a:rPr>
              <a:t>Le cumul de l’allocation chômage et de l’indemnité d’activité partielle </a:t>
            </a:r>
            <a:r>
              <a:rPr sz="1200" spc="-5" dirty="0">
                <a:latin typeface="Times New Roman"/>
                <a:cs typeface="Times New Roman"/>
              </a:rPr>
              <a:t>est possible, </a:t>
            </a:r>
            <a:r>
              <a:rPr sz="1200" dirty="0">
                <a:latin typeface="Times New Roman"/>
                <a:cs typeface="Times New Roman"/>
              </a:rPr>
              <a:t>en partie ou intégralement, </a:t>
            </a:r>
            <a:r>
              <a:rPr sz="1200" spc="-5" dirty="0">
                <a:latin typeface="Times New Roman"/>
                <a:cs typeface="Times New Roman"/>
              </a:rPr>
              <a:t>selon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situation. Cela  </a:t>
            </a:r>
            <a:r>
              <a:rPr sz="1200" dirty="0">
                <a:latin typeface="Times New Roman"/>
                <a:cs typeface="Times New Roman"/>
              </a:rPr>
              <a:t>dépend des rémunérations reçues durant le mois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écoulé.</a:t>
            </a:r>
            <a:endParaRPr sz="1200">
              <a:latin typeface="Times New Roman"/>
              <a:cs typeface="Times New Roman"/>
            </a:endParaRPr>
          </a:p>
          <a:p>
            <a:pPr marL="280670" marR="144780">
              <a:lnSpc>
                <a:spcPts val="1390"/>
              </a:lnSpc>
              <a:spcBef>
                <a:spcPts val="915"/>
              </a:spcBef>
            </a:pPr>
            <a:r>
              <a:rPr sz="1200" dirty="0">
                <a:latin typeface="Times New Roman"/>
                <a:cs typeface="Times New Roman"/>
              </a:rPr>
              <a:t>La réglementation </a:t>
            </a:r>
            <a:r>
              <a:rPr sz="1200" spc="-5" dirty="0">
                <a:latin typeface="Times New Roman"/>
                <a:cs typeface="Times New Roman"/>
              </a:rPr>
              <a:t>d’assurance </a:t>
            </a:r>
            <a:r>
              <a:rPr sz="1200" dirty="0">
                <a:latin typeface="Times New Roman"/>
                <a:cs typeface="Times New Roman"/>
              </a:rPr>
              <a:t>chômage prévoit que les </a:t>
            </a:r>
            <a:r>
              <a:rPr sz="1200" spc="-5" dirty="0">
                <a:latin typeface="Times New Roman"/>
                <a:cs typeface="Times New Roman"/>
              </a:rPr>
              <a:t>personnes indemnisées </a:t>
            </a:r>
            <a:r>
              <a:rPr sz="1200" dirty="0">
                <a:latin typeface="Times New Roman"/>
                <a:cs typeface="Times New Roman"/>
              </a:rPr>
              <a:t>par </a:t>
            </a:r>
            <a:r>
              <a:rPr sz="1200" spc="-5" dirty="0">
                <a:latin typeface="Times New Roman"/>
                <a:cs typeface="Times New Roman"/>
              </a:rPr>
              <a:t>Pôle </a:t>
            </a:r>
            <a:r>
              <a:rPr sz="1200" dirty="0">
                <a:latin typeface="Times New Roman"/>
                <a:cs typeface="Times New Roman"/>
              </a:rPr>
              <a:t>emploi qui reprennent une activité </a:t>
            </a:r>
            <a:r>
              <a:rPr sz="1200" spc="-5" dirty="0">
                <a:latin typeface="Times New Roman"/>
                <a:cs typeface="Times New Roman"/>
              </a:rPr>
              <a:t>professionnelle,  </a:t>
            </a:r>
            <a:r>
              <a:rPr sz="1200" dirty="0">
                <a:latin typeface="Times New Roman"/>
                <a:cs typeface="Times New Roman"/>
              </a:rPr>
              <a:t>peuvent </a:t>
            </a:r>
            <a:r>
              <a:rPr sz="1200" spc="-10" dirty="0">
                <a:latin typeface="Times New Roman"/>
                <a:cs typeface="Times New Roman"/>
              </a:rPr>
              <a:t>recevoir, </a:t>
            </a:r>
            <a:r>
              <a:rPr sz="1200" dirty="0">
                <a:latin typeface="Times New Roman"/>
                <a:cs typeface="Times New Roman"/>
              </a:rPr>
              <a:t>en plus de leur salaire, leur allocation chômage 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complément.</a:t>
            </a:r>
            <a:endParaRPr sz="1200">
              <a:latin typeface="Times New Roman"/>
              <a:cs typeface="Times New Roman"/>
            </a:endParaRPr>
          </a:p>
          <a:p>
            <a:pPr marL="280670" marR="144780">
              <a:lnSpc>
                <a:spcPts val="1390"/>
              </a:lnSpc>
              <a:spcBef>
                <a:spcPts val="915"/>
              </a:spcBef>
            </a:pPr>
            <a:r>
              <a:rPr sz="1200" spc="-5" dirty="0">
                <a:latin typeface="Times New Roman"/>
                <a:cs typeface="Times New Roman"/>
              </a:rPr>
              <a:t>Ces </a:t>
            </a:r>
            <a:r>
              <a:rPr sz="1200" dirty="0">
                <a:latin typeface="Times New Roman"/>
                <a:cs typeface="Times New Roman"/>
              </a:rPr>
              <a:t>règles </a:t>
            </a:r>
            <a:r>
              <a:rPr sz="1200" spc="-5" dirty="0">
                <a:latin typeface="Times New Roman"/>
                <a:cs typeface="Times New Roman"/>
              </a:rPr>
              <a:t>s’appliquent </a:t>
            </a:r>
            <a:r>
              <a:rPr sz="1200" dirty="0">
                <a:latin typeface="Times New Roman"/>
                <a:cs typeface="Times New Roman"/>
              </a:rPr>
              <a:t>également aux salariés en activité partielle, qui peuvent avoir droit à une allocation chômage par ailleurs (</a:t>
            </a:r>
            <a:r>
              <a:rPr sz="1200" i="1" dirty="0">
                <a:latin typeface="Times New Roman"/>
                <a:cs typeface="Times New Roman"/>
              </a:rPr>
              <a:t>au </a:t>
            </a:r>
            <a:r>
              <a:rPr sz="1200" i="1" spc="-10" dirty="0">
                <a:latin typeface="Times New Roman"/>
                <a:cs typeface="Times New Roman"/>
              </a:rPr>
              <a:t>titre </a:t>
            </a:r>
            <a:r>
              <a:rPr sz="1200" i="1" dirty="0">
                <a:latin typeface="Times New Roman"/>
                <a:cs typeface="Times New Roman"/>
              </a:rPr>
              <a:t>par  </a:t>
            </a:r>
            <a:r>
              <a:rPr sz="1200" i="1" spc="-5" dirty="0">
                <a:latin typeface="Times New Roman"/>
                <a:cs typeface="Times New Roman"/>
              </a:rPr>
              <a:t>exemple </a:t>
            </a:r>
            <a:r>
              <a:rPr sz="1200" i="1" dirty="0">
                <a:latin typeface="Times New Roman"/>
                <a:cs typeface="Times New Roman"/>
              </a:rPr>
              <a:t>d’un </a:t>
            </a:r>
            <a:r>
              <a:rPr sz="1200" i="1" spc="-5" dirty="0">
                <a:latin typeface="Times New Roman"/>
                <a:cs typeface="Times New Roman"/>
              </a:rPr>
              <a:t>précédent emploi </a:t>
            </a:r>
            <a:r>
              <a:rPr sz="1200" i="1" spc="-10" dirty="0">
                <a:latin typeface="Times New Roman"/>
                <a:cs typeface="Times New Roman"/>
              </a:rPr>
              <a:t>perdu</a:t>
            </a:r>
            <a:r>
              <a:rPr sz="1200" spc="-10" dirty="0">
                <a:latin typeface="Times New Roman"/>
                <a:cs typeface="Times New Roman"/>
              </a:rPr>
              <a:t>) </a:t>
            </a:r>
            <a:r>
              <a:rPr sz="1200" dirty="0">
                <a:latin typeface="Times New Roman"/>
                <a:cs typeface="Times New Roman"/>
              </a:rPr>
              <a:t>en plus de leur indemnité d’activité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partielle.</a:t>
            </a:r>
            <a:endParaRPr sz="1200">
              <a:latin typeface="Times New Roman"/>
              <a:cs typeface="Times New Roman"/>
            </a:endParaRPr>
          </a:p>
          <a:p>
            <a:pPr marL="280670" marR="144780">
              <a:lnSpc>
                <a:spcPct val="105000"/>
              </a:lnSpc>
              <a:spcBef>
                <a:spcPts val="755"/>
              </a:spcBef>
            </a:pPr>
            <a:r>
              <a:rPr sz="1200" spc="-5" dirty="0">
                <a:latin typeface="Times New Roman"/>
                <a:cs typeface="Times New Roman"/>
              </a:rPr>
              <a:t>Ce </a:t>
            </a:r>
            <a:r>
              <a:rPr sz="1200" dirty="0">
                <a:latin typeface="Times New Roman"/>
                <a:cs typeface="Times New Roman"/>
              </a:rPr>
              <a:t>cumul entre l’indemnité d’activité partielle et l’allocation chômage </a:t>
            </a:r>
            <a:r>
              <a:rPr sz="1200" spc="-5" dirty="0">
                <a:latin typeface="Times New Roman"/>
                <a:cs typeface="Times New Roman"/>
              </a:rPr>
              <a:t>s’effectue </a:t>
            </a:r>
            <a:r>
              <a:rPr sz="1200" dirty="0">
                <a:latin typeface="Times New Roman"/>
                <a:cs typeface="Times New Roman"/>
              </a:rPr>
              <a:t>dans les mêmes conditions que pour les demandeurs  d’emploi qui </a:t>
            </a:r>
            <a:r>
              <a:rPr sz="1200" spc="-5" dirty="0">
                <a:latin typeface="Times New Roman"/>
                <a:cs typeface="Times New Roman"/>
              </a:rPr>
              <a:t>sont </a:t>
            </a:r>
            <a:r>
              <a:rPr sz="1200" dirty="0">
                <a:latin typeface="Times New Roman"/>
                <a:cs typeface="Times New Roman"/>
              </a:rPr>
              <a:t>en </a:t>
            </a:r>
            <a:r>
              <a:rPr sz="1200" i="1" dirty="0">
                <a:latin typeface="Times New Roman"/>
                <a:cs typeface="Times New Roman"/>
              </a:rPr>
              <a:t>activité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réduite.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280"/>
              </a:lnSpc>
            </a:pPr>
            <a:r>
              <a:rPr dirty="0"/>
              <a:t>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32656"/>
            <a:ext cx="7092315" cy="307975"/>
          </a:xfrm>
          <a:custGeom>
            <a:avLst/>
            <a:gdLst/>
            <a:ahLst/>
            <a:cxnLst/>
            <a:rect l="l" t="t" r="r" b="b"/>
            <a:pathLst>
              <a:path w="7092315" h="307975">
                <a:moveTo>
                  <a:pt x="0" y="0"/>
                </a:moveTo>
                <a:lnTo>
                  <a:pt x="7092279" y="0"/>
                </a:lnTo>
                <a:lnTo>
                  <a:pt x="7092279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252814"/>
            <a:ext cx="8263890" cy="62865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400" b="1" spc="-5" dirty="0">
                <a:latin typeface="Times New Roman"/>
                <a:cs typeface="Times New Roman"/>
              </a:rPr>
              <a:t>J’ai une rémunération variable. Comment </a:t>
            </a:r>
            <a:r>
              <a:rPr sz="1400" b="1" dirty="0">
                <a:latin typeface="Times New Roman"/>
                <a:cs typeface="Times New Roman"/>
              </a:rPr>
              <a:t>est </a:t>
            </a:r>
            <a:r>
              <a:rPr sz="1400" b="1" spc="-5" dirty="0">
                <a:latin typeface="Times New Roman"/>
                <a:cs typeface="Times New Roman"/>
              </a:rPr>
              <a:t>calculée mon indemnité d’activité partielle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1770">
              <a:lnSpc>
                <a:spcPct val="100000"/>
              </a:lnSpc>
              <a:spcBef>
                <a:spcPts val="755"/>
              </a:spcBef>
            </a:pPr>
            <a:r>
              <a:rPr sz="1200" spc="-10" dirty="0">
                <a:latin typeface="Times New Roman"/>
                <a:cs typeface="Times New Roman"/>
              </a:rPr>
              <a:t>L’indemnité </a:t>
            </a:r>
            <a:r>
              <a:rPr sz="1200" dirty="0">
                <a:latin typeface="Times New Roman"/>
                <a:cs typeface="Times New Roman"/>
              </a:rPr>
              <a:t>d’activité partielle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calculée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la même </a:t>
            </a:r>
            <a:r>
              <a:rPr sz="1200" spc="-5" dirty="0">
                <a:latin typeface="Times New Roman"/>
                <a:cs typeface="Times New Roman"/>
              </a:rPr>
              <a:t>base </a:t>
            </a:r>
            <a:r>
              <a:rPr sz="1200" dirty="0">
                <a:latin typeface="Times New Roman"/>
                <a:cs typeface="Times New Roman"/>
              </a:rPr>
              <a:t>de calcul que les congés payés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article </a:t>
            </a:r>
            <a:r>
              <a:rPr sz="1200" i="1" dirty="0">
                <a:latin typeface="Times New Roman"/>
                <a:cs typeface="Times New Roman"/>
              </a:rPr>
              <a:t>R 5122-18 du code du</a:t>
            </a:r>
            <a:r>
              <a:rPr sz="1200" i="1" spc="4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travail</a:t>
            </a:r>
            <a:r>
              <a:rPr sz="1200" spc="-5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280"/>
              </a:lnSpc>
            </a:pPr>
            <a:r>
              <a:rPr dirty="0"/>
              <a:t>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71781" y="4851907"/>
            <a:ext cx="5168900" cy="754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400"/>
              </a:lnSpc>
              <a:spcBef>
                <a:spcPts val="105"/>
              </a:spcBef>
            </a:pPr>
            <a:r>
              <a:rPr sz="1200" dirty="0">
                <a:latin typeface="Times New Roman"/>
                <a:cs typeface="Times New Roman"/>
              </a:rPr>
              <a:t>de permettre aux </a:t>
            </a:r>
            <a:r>
              <a:rPr sz="1200" spc="-5" dirty="0">
                <a:latin typeface="Times New Roman"/>
                <a:cs typeface="Times New Roman"/>
              </a:rPr>
              <a:t>entreprises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secteurs </a:t>
            </a:r>
            <a:r>
              <a:rPr sz="1200" dirty="0">
                <a:latin typeface="Times New Roman"/>
                <a:cs typeface="Times New Roman"/>
              </a:rPr>
              <a:t>particulièrement </a:t>
            </a:r>
            <a:r>
              <a:rPr sz="1200" spc="-5" dirty="0">
                <a:latin typeface="Times New Roman"/>
                <a:cs typeface="Times New Roman"/>
              </a:rPr>
              <a:t>nécessaires </a:t>
            </a:r>
            <a:r>
              <a:rPr sz="1200" dirty="0">
                <a:latin typeface="Times New Roman"/>
                <a:cs typeface="Times New Roman"/>
              </a:rPr>
              <a:t>à la </a:t>
            </a:r>
            <a:r>
              <a:rPr sz="1200" spc="-5" dirty="0">
                <a:latin typeface="Times New Roman"/>
                <a:cs typeface="Times New Roman"/>
              </a:rPr>
              <a:t>sécurité  </a:t>
            </a:r>
            <a:r>
              <a:rPr sz="1200" dirty="0">
                <a:latin typeface="Times New Roman"/>
                <a:cs typeface="Times New Roman"/>
              </a:rPr>
              <a:t>de la </a:t>
            </a:r>
            <a:r>
              <a:rPr sz="1200" spc="-5" dirty="0">
                <a:latin typeface="Times New Roman"/>
                <a:cs typeface="Times New Roman"/>
              </a:rPr>
              <a:t>Nation </a:t>
            </a:r>
            <a:r>
              <a:rPr sz="1200" dirty="0">
                <a:latin typeface="Times New Roman"/>
                <a:cs typeface="Times New Roman"/>
              </a:rPr>
              <a:t>ou à la continuité de la vie économique et </a:t>
            </a:r>
            <a:r>
              <a:rPr sz="1200" spc="-5" dirty="0">
                <a:latin typeface="Times New Roman"/>
                <a:cs typeface="Times New Roman"/>
              </a:rPr>
              <a:t>sociale </a:t>
            </a:r>
            <a:r>
              <a:rPr sz="1200" dirty="0">
                <a:latin typeface="Times New Roman"/>
                <a:cs typeface="Times New Roman"/>
              </a:rPr>
              <a:t>de déroger aux  règles </a:t>
            </a:r>
            <a:r>
              <a:rPr sz="1200" spc="-5" dirty="0">
                <a:latin typeface="Times New Roman"/>
                <a:cs typeface="Times New Roman"/>
              </a:rPr>
              <a:t>d'ordre </a:t>
            </a:r>
            <a:r>
              <a:rPr sz="1200" dirty="0">
                <a:latin typeface="Times New Roman"/>
                <a:cs typeface="Times New Roman"/>
              </a:rPr>
              <a:t>public et aux </a:t>
            </a:r>
            <a:r>
              <a:rPr sz="1200" spc="-5" dirty="0">
                <a:latin typeface="Times New Roman"/>
                <a:cs typeface="Times New Roman"/>
              </a:rPr>
              <a:t>stipulations </a:t>
            </a:r>
            <a:r>
              <a:rPr sz="1200" dirty="0">
                <a:latin typeface="Times New Roman"/>
                <a:cs typeface="Times New Roman"/>
              </a:rPr>
              <a:t>conventionnelles relatives à la durée du  travail, au repos hebdomadaire et au repos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dominical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71614" y="1160779"/>
            <a:ext cx="6968490" cy="106807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just">
              <a:lnSpc>
                <a:spcPts val="1420"/>
              </a:lnSpc>
              <a:spcBef>
                <a:spcPts val="160"/>
              </a:spcBef>
            </a:pPr>
            <a:r>
              <a:rPr sz="1200" dirty="0">
                <a:latin typeface="Times New Roman"/>
                <a:cs typeface="Times New Roman"/>
              </a:rPr>
              <a:t>La loi n</a:t>
            </a:r>
            <a:r>
              <a:rPr sz="1200" dirty="0">
                <a:latin typeface="MS PGothic"/>
                <a:cs typeface="MS PGothic"/>
              </a:rPr>
              <a:t>°</a:t>
            </a:r>
            <a:r>
              <a:rPr sz="1200" dirty="0">
                <a:latin typeface="Times New Roman"/>
                <a:cs typeface="Times New Roman"/>
              </a:rPr>
              <a:t>2020-290 du 23 mars 2020 </a:t>
            </a:r>
            <a:r>
              <a:rPr sz="1200" spc="-5" dirty="0">
                <a:latin typeface="Times New Roman"/>
                <a:cs typeface="Times New Roman"/>
              </a:rPr>
              <a:t>d’urgence </a:t>
            </a:r>
            <a:r>
              <a:rPr sz="1200" dirty="0">
                <a:latin typeface="Times New Roman"/>
                <a:cs typeface="Times New Roman"/>
              </a:rPr>
              <a:t>pour faire face à l’épidémie de covid-19 vient d’être publiée au  </a:t>
            </a:r>
            <a:r>
              <a:rPr sz="1200" spc="-5" dirty="0">
                <a:latin typeface="Times New Roman"/>
                <a:cs typeface="Times New Roman"/>
              </a:rPr>
              <a:t>Journal Officiel </a:t>
            </a:r>
            <a:r>
              <a:rPr sz="1200" dirty="0">
                <a:latin typeface="Times New Roman"/>
                <a:cs typeface="Times New Roman"/>
              </a:rPr>
              <a:t>du 24 mars 2020.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7500"/>
              </a:lnSpc>
              <a:spcBef>
                <a:spcPts val="1095"/>
              </a:spcBef>
            </a:pPr>
            <a:r>
              <a:rPr sz="1200" spc="-15" dirty="0">
                <a:latin typeface="Times New Roman"/>
                <a:cs typeface="Times New Roman"/>
              </a:rPr>
              <a:t>L’article </a:t>
            </a:r>
            <a:r>
              <a:rPr sz="1200" spc="-25" dirty="0">
                <a:latin typeface="Times New Roman"/>
                <a:cs typeface="Times New Roman"/>
              </a:rPr>
              <a:t>11 </a:t>
            </a:r>
            <a:r>
              <a:rPr sz="1200" dirty="0">
                <a:latin typeface="Times New Roman"/>
                <a:cs typeface="Times New Roman"/>
              </a:rPr>
              <a:t>de la loi </a:t>
            </a:r>
            <a:r>
              <a:rPr sz="1200" spc="-5" dirty="0">
                <a:latin typeface="Times New Roman"/>
                <a:cs typeface="Times New Roman"/>
              </a:rPr>
              <a:t>autorise </a:t>
            </a:r>
            <a:r>
              <a:rPr sz="1200" dirty="0">
                <a:latin typeface="Times New Roman"/>
                <a:cs typeface="Times New Roman"/>
              </a:rPr>
              <a:t>le </a:t>
            </a:r>
            <a:r>
              <a:rPr sz="1200" spc="-5" dirty="0">
                <a:latin typeface="Times New Roman"/>
                <a:cs typeface="Times New Roman"/>
              </a:rPr>
              <a:t>Gouvernement </a:t>
            </a:r>
            <a:r>
              <a:rPr sz="1200" dirty="0">
                <a:latin typeface="Times New Roman"/>
                <a:cs typeface="Times New Roman"/>
              </a:rPr>
              <a:t>à prendre par </a:t>
            </a:r>
            <a:r>
              <a:rPr sz="1200" spc="-5" dirty="0">
                <a:latin typeface="Times New Roman"/>
                <a:cs typeface="Times New Roman"/>
              </a:rPr>
              <a:t>ordonnances, </a:t>
            </a:r>
            <a:r>
              <a:rPr sz="1200" dirty="0">
                <a:latin typeface="Times New Roman"/>
                <a:cs typeface="Times New Roman"/>
              </a:rPr>
              <a:t>dans un délai de 3 </a:t>
            </a:r>
            <a:r>
              <a:rPr sz="1200" spc="-5" dirty="0">
                <a:latin typeface="Times New Roman"/>
                <a:cs typeface="Times New Roman"/>
              </a:rPr>
              <a:t>mois, </a:t>
            </a:r>
            <a:r>
              <a:rPr sz="1200" dirty="0">
                <a:latin typeface="Times New Roman"/>
                <a:cs typeface="Times New Roman"/>
              </a:rPr>
              <a:t>toute </a:t>
            </a:r>
            <a:r>
              <a:rPr sz="1200" spc="-5" dirty="0">
                <a:latin typeface="Times New Roman"/>
                <a:cs typeface="Times New Roman"/>
              </a:rPr>
              <a:t>mesure  </a:t>
            </a:r>
            <a:r>
              <a:rPr sz="1200" dirty="0">
                <a:latin typeface="Times New Roman"/>
                <a:cs typeface="Times New Roman"/>
              </a:rPr>
              <a:t>pouvant entrer en </a:t>
            </a:r>
            <a:r>
              <a:rPr sz="1200" spc="-10" dirty="0">
                <a:latin typeface="Times New Roman"/>
                <a:cs typeface="Times New Roman"/>
              </a:rPr>
              <a:t>vigueur, </a:t>
            </a:r>
            <a:r>
              <a:rPr sz="1200" spc="-5" dirty="0">
                <a:latin typeface="Times New Roman"/>
                <a:cs typeface="Times New Roman"/>
              </a:rPr>
              <a:t>si nécessaire, </a:t>
            </a:r>
            <a:r>
              <a:rPr sz="1200" dirty="0">
                <a:latin typeface="Times New Roman"/>
                <a:cs typeface="Times New Roman"/>
              </a:rPr>
              <a:t>à compter du 12 mars 2020, relevant du domaine de la loi dans un  certain nombre de </a:t>
            </a:r>
            <a:r>
              <a:rPr sz="1200" spc="-5" dirty="0">
                <a:latin typeface="Times New Roman"/>
                <a:cs typeface="Times New Roman"/>
              </a:rPr>
              <a:t>domaines.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39" y="52323"/>
            <a:ext cx="41319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/>
              <a:t>ACTIVITÉ </a:t>
            </a:r>
            <a:r>
              <a:rPr sz="1600" spc="-25" dirty="0"/>
              <a:t>PARTIELLE </a:t>
            </a:r>
            <a:r>
              <a:rPr sz="1600" spc="-5" dirty="0"/>
              <a:t>ET CONGÉS</a:t>
            </a:r>
            <a:r>
              <a:rPr sz="1600" spc="-55" dirty="0"/>
              <a:t> </a:t>
            </a:r>
            <a:r>
              <a:rPr sz="1600" spc="-60" dirty="0"/>
              <a:t>PAYÉS</a:t>
            </a:r>
            <a:endParaRPr sz="1600"/>
          </a:p>
        </p:txBody>
      </p:sp>
      <p:sp>
        <p:nvSpPr>
          <p:cNvPr id="5" name="object 5"/>
          <p:cNvSpPr/>
          <p:nvPr/>
        </p:nvSpPr>
        <p:spPr>
          <a:xfrm>
            <a:off x="0" y="51901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4701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A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71781" y="2669540"/>
            <a:ext cx="5169535" cy="754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400"/>
              </a:lnSpc>
              <a:spcBef>
                <a:spcPts val="105"/>
              </a:spcBef>
            </a:pPr>
            <a:r>
              <a:rPr sz="1200" dirty="0">
                <a:latin typeface="Times New Roman"/>
                <a:cs typeface="Times New Roman"/>
              </a:rPr>
              <a:t>de permettre à un accord </a:t>
            </a:r>
            <a:r>
              <a:rPr sz="1200" spc="-5" dirty="0">
                <a:latin typeface="Times New Roman"/>
                <a:cs typeface="Times New Roman"/>
              </a:rPr>
              <a:t>d’entreprise </a:t>
            </a:r>
            <a:r>
              <a:rPr sz="1200" dirty="0">
                <a:latin typeface="Times New Roman"/>
                <a:cs typeface="Times New Roman"/>
              </a:rPr>
              <a:t>ou de branche </a:t>
            </a:r>
            <a:r>
              <a:rPr sz="1200" spc="-5" dirty="0">
                <a:latin typeface="Times New Roman"/>
                <a:cs typeface="Times New Roman"/>
              </a:rPr>
              <a:t>d’autoriser </a:t>
            </a:r>
            <a:r>
              <a:rPr sz="1200" dirty="0">
                <a:latin typeface="Times New Roman"/>
                <a:cs typeface="Times New Roman"/>
              </a:rPr>
              <a:t>l’employeur à  </a:t>
            </a:r>
            <a:r>
              <a:rPr sz="1200" spc="-5" dirty="0">
                <a:latin typeface="Times New Roman"/>
                <a:cs typeface="Times New Roman"/>
              </a:rPr>
              <a:t>imposer </a:t>
            </a:r>
            <a:r>
              <a:rPr sz="1200" dirty="0">
                <a:latin typeface="Times New Roman"/>
                <a:cs typeface="Times New Roman"/>
              </a:rPr>
              <a:t>ou à modifier les dates de </a:t>
            </a:r>
            <a:r>
              <a:rPr sz="1200" spc="-5" dirty="0">
                <a:latin typeface="Times New Roman"/>
                <a:cs typeface="Times New Roman"/>
              </a:rPr>
              <a:t>prise </a:t>
            </a:r>
            <a:r>
              <a:rPr sz="1200" dirty="0">
                <a:latin typeface="Times New Roman"/>
                <a:cs typeface="Times New Roman"/>
              </a:rPr>
              <a:t>d’une partie des congés payés dans la  limite de 6 jours </a:t>
            </a:r>
            <a:r>
              <a:rPr sz="1200" spc="-5" dirty="0">
                <a:latin typeface="Times New Roman"/>
                <a:cs typeface="Times New Roman"/>
              </a:rPr>
              <a:t>ouvrables, </a:t>
            </a:r>
            <a:r>
              <a:rPr sz="1200" dirty="0">
                <a:latin typeface="Times New Roman"/>
                <a:cs typeface="Times New Roman"/>
              </a:rPr>
              <a:t>en dérogeant aux délais de prévenance et aux modalités  de </a:t>
            </a:r>
            <a:r>
              <a:rPr sz="1200" spc="-5" dirty="0">
                <a:latin typeface="Times New Roman"/>
                <a:cs typeface="Times New Roman"/>
              </a:rPr>
              <a:t>prise </a:t>
            </a:r>
            <a:r>
              <a:rPr sz="1200" dirty="0">
                <a:latin typeface="Times New Roman"/>
                <a:cs typeface="Times New Roman"/>
              </a:rPr>
              <a:t>de 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congés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1781" y="3760723"/>
            <a:ext cx="5169535" cy="754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400"/>
              </a:lnSpc>
              <a:spcBef>
                <a:spcPts val="105"/>
              </a:spcBef>
            </a:pPr>
            <a:r>
              <a:rPr sz="1200" dirty="0">
                <a:latin typeface="Times New Roman"/>
                <a:cs typeface="Times New Roman"/>
              </a:rPr>
              <a:t>de permettre à tout employeur </a:t>
            </a:r>
            <a:r>
              <a:rPr sz="1200" spc="-5" dirty="0">
                <a:latin typeface="Times New Roman"/>
                <a:cs typeface="Times New Roman"/>
              </a:rPr>
              <a:t>d’imposer </a:t>
            </a:r>
            <a:r>
              <a:rPr sz="1200" dirty="0">
                <a:latin typeface="Times New Roman"/>
                <a:cs typeface="Times New Roman"/>
              </a:rPr>
              <a:t>ou de modifier unilatéralement les dates  des jours de réduction du temps de travail, des jours de repos prévus par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les  conventions de forfait et des jours de repos </a:t>
            </a:r>
            <a:r>
              <a:rPr sz="1200" spc="-5" dirty="0">
                <a:latin typeface="Times New Roman"/>
                <a:cs typeface="Times New Roman"/>
              </a:rPr>
              <a:t>affectés sur </a:t>
            </a:r>
            <a:r>
              <a:rPr sz="1200" dirty="0">
                <a:latin typeface="Times New Roman"/>
                <a:cs typeface="Times New Roman"/>
              </a:rPr>
              <a:t>le compte </a:t>
            </a:r>
            <a:r>
              <a:rPr sz="1200" spc="-5" dirty="0">
                <a:latin typeface="Times New Roman"/>
                <a:cs typeface="Times New Roman"/>
              </a:rPr>
              <a:t>épargne </a:t>
            </a:r>
            <a:r>
              <a:rPr sz="1200" dirty="0">
                <a:latin typeface="Times New Roman"/>
                <a:cs typeface="Times New Roman"/>
              </a:rPr>
              <a:t>temps du  salarié, en dérogeant aux délais de prévenance et aux modalités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d’utilisation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1519" y="1124744"/>
            <a:ext cx="1273819" cy="11156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7936" y="3760723"/>
            <a:ext cx="2649855" cy="754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400"/>
              </a:lnSpc>
              <a:spcBef>
                <a:spcPts val="105"/>
              </a:spcBef>
            </a:pPr>
            <a:r>
              <a:rPr sz="1200" spc="-5" dirty="0">
                <a:latin typeface="Times New Roman"/>
                <a:cs typeface="Times New Roman"/>
              </a:rPr>
              <a:t>Ainsi, </a:t>
            </a:r>
            <a:r>
              <a:rPr sz="1200" dirty="0">
                <a:latin typeface="Times New Roman"/>
                <a:cs typeface="Times New Roman"/>
              </a:rPr>
              <a:t>en matière de durée du travail et de  congés </a:t>
            </a:r>
            <a:r>
              <a:rPr sz="1200" spc="-5" dirty="0">
                <a:latin typeface="Times New Roman"/>
                <a:cs typeface="Times New Roman"/>
              </a:rPr>
              <a:t>payés, </a:t>
            </a:r>
            <a:r>
              <a:rPr sz="1200" dirty="0">
                <a:latin typeface="Times New Roman"/>
                <a:cs typeface="Times New Roman"/>
              </a:rPr>
              <a:t>une ordonnance à venir du  </a:t>
            </a:r>
            <a:r>
              <a:rPr sz="1200" spc="-5" dirty="0">
                <a:latin typeface="Times New Roman"/>
                <a:cs typeface="Times New Roman"/>
              </a:rPr>
              <a:t>Gouvernement </a:t>
            </a:r>
            <a:r>
              <a:rPr sz="1200" dirty="0">
                <a:latin typeface="Times New Roman"/>
                <a:cs typeface="Times New Roman"/>
              </a:rPr>
              <a:t>viendra modifier le code  du travail afin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04887" y="2636912"/>
            <a:ext cx="720725" cy="3012440"/>
          </a:xfrm>
          <a:custGeom>
            <a:avLst/>
            <a:gdLst/>
            <a:ahLst/>
            <a:cxnLst/>
            <a:rect l="l" t="t" r="r" b="b"/>
            <a:pathLst>
              <a:path w="720725" h="3012440">
                <a:moveTo>
                  <a:pt x="720152" y="3012055"/>
                </a:moveTo>
                <a:lnTo>
                  <a:pt x="647584" y="3010835"/>
                </a:lnTo>
                <a:lnTo>
                  <a:pt x="579993" y="3007339"/>
                </a:lnTo>
                <a:lnTo>
                  <a:pt x="518829" y="3001806"/>
                </a:lnTo>
                <a:lnTo>
                  <a:pt x="465538" y="2994478"/>
                </a:lnTo>
                <a:lnTo>
                  <a:pt x="421570" y="2985596"/>
                </a:lnTo>
                <a:lnTo>
                  <a:pt x="367390" y="2964138"/>
                </a:lnTo>
                <a:lnTo>
                  <a:pt x="360074" y="2952045"/>
                </a:lnTo>
                <a:lnTo>
                  <a:pt x="360077" y="1566038"/>
                </a:lnTo>
                <a:lnTo>
                  <a:pt x="352762" y="1553943"/>
                </a:lnTo>
                <a:lnTo>
                  <a:pt x="298582" y="1532485"/>
                </a:lnTo>
                <a:lnTo>
                  <a:pt x="254613" y="1523604"/>
                </a:lnTo>
                <a:lnTo>
                  <a:pt x="201322" y="1516276"/>
                </a:lnTo>
                <a:lnTo>
                  <a:pt x="140158" y="1510743"/>
                </a:lnTo>
                <a:lnTo>
                  <a:pt x="72568" y="1507247"/>
                </a:lnTo>
                <a:lnTo>
                  <a:pt x="0" y="1506028"/>
                </a:lnTo>
                <a:lnTo>
                  <a:pt x="72568" y="1504808"/>
                </a:lnTo>
                <a:lnTo>
                  <a:pt x="140158" y="1501312"/>
                </a:lnTo>
                <a:lnTo>
                  <a:pt x="201322" y="1495779"/>
                </a:lnTo>
                <a:lnTo>
                  <a:pt x="254613" y="1488451"/>
                </a:lnTo>
                <a:lnTo>
                  <a:pt x="298582" y="1479569"/>
                </a:lnTo>
                <a:lnTo>
                  <a:pt x="352762" y="1458111"/>
                </a:lnTo>
                <a:lnTo>
                  <a:pt x="360077" y="1446017"/>
                </a:lnTo>
                <a:lnTo>
                  <a:pt x="360077" y="60010"/>
                </a:lnTo>
                <a:lnTo>
                  <a:pt x="367393" y="47916"/>
                </a:lnTo>
                <a:lnTo>
                  <a:pt x="421573" y="26458"/>
                </a:lnTo>
                <a:lnTo>
                  <a:pt x="465542" y="17576"/>
                </a:lnTo>
                <a:lnTo>
                  <a:pt x="518832" y="10248"/>
                </a:lnTo>
                <a:lnTo>
                  <a:pt x="579997" y="4715"/>
                </a:lnTo>
                <a:lnTo>
                  <a:pt x="647587" y="1219"/>
                </a:lnTo>
                <a:lnTo>
                  <a:pt x="72015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37913" y="6025781"/>
            <a:ext cx="6268720" cy="462280"/>
          </a:xfrm>
          <a:prstGeom prst="rect">
            <a:avLst/>
          </a:prstGeom>
          <a:solidFill>
            <a:srgbClr val="558ED5"/>
          </a:solidFill>
        </p:spPr>
        <p:txBody>
          <a:bodyPr vert="horz" wrap="square" lIns="0" tIns="56515" rIns="0" bIns="0" rtlCol="0">
            <a:spAutoFit/>
          </a:bodyPr>
          <a:lstStyle/>
          <a:p>
            <a:pPr marL="90805" marR="130810">
              <a:lnSpc>
                <a:spcPts val="1390"/>
              </a:lnSpc>
              <a:spcBef>
                <a:spcPts val="445"/>
              </a:spcBef>
            </a:pP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Ces modifications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à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venir remettent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en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cause certaines réponses apportées dans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ce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document.  Nos réponses seront donc modifiées pour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en tenir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compte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à la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publication de</a:t>
            </a:r>
            <a:r>
              <a:rPr sz="12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l’ordonnance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280"/>
              </a:lnSpc>
            </a:pPr>
            <a:r>
              <a:rPr dirty="0"/>
              <a:t>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74" y="6494497"/>
            <a:ext cx="25400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80"/>
              </a:lnSpc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43391"/>
            <a:ext cx="1075690" cy="614680"/>
          </a:xfrm>
          <a:custGeom>
            <a:avLst/>
            <a:gdLst/>
            <a:ahLst/>
            <a:cxnLst/>
            <a:rect l="l" t="t" r="r" b="b"/>
            <a:pathLst>
              <a:path w="1075690" h="614679">
                <a:moveTo>
                  <a:pt x="0" y="614608"/>
                </a:moveTo>
                <a:lnTo>
                  <a:pt x="0" y="0"/>
                </a:lnTo>
                <a:lnTo>
                  <a:pt x="1075585" y="0"/>
                </a:lnTo>
                <a:lnTo>
                  <a:pt x="1075585" y="614608"/>
                </a:lnTo>
                <a:lnTo>
                  <a:pt x="0" y="6146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7668895" cy="307975"/>
          </a:xfrm>
          <a:custGeom>
            <a:avLst/>
            <a:gdLst/>
            <a:ahLst/>
            <a:cxnLst/>
            <a:rect l="l" t="t" r="r" b="b"/>
            <a:pathLst>
              <a:path w="7668895" h="307975">
                <a:moveTo>
                  <a:pt x="0" y="0"/>
                </a:moveTo>
                <a:lnTo>
                  <a:pt x="7668343" y="0"/>
                </a:lnTo>
                <a:lnTo>
                  <a:pt x="7668343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09204"/>
            <a:ext cx="4154170" cy="307975"/>
          </a:xfrm>
          <a:custGeom>
            <a:avLst/>
            <a:gdLst/>
            <a:ahLst/>
            <a:cxnLst/>
            <a:rect l="l" t="t" r="r" b="b"/>
            <a:pathLst>
              <a:path w="4154170" h="307975">
                <a:moveTo>
                  <a:pt x="0" y="0"/>
                </a:moveTo>
                <a:lnTo>
                  <a:pt x="4153673" y="0"/>
                </a:lnTo>
                <a:lnTo>
                  <a:pt x="4153673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374888"/>
            <a:ext cx="8312150" cy="307975"/>
          </a:xfrm>
          <a:custGeom>
            <a:avLst/>
            <a:gdLst/>
            <a:ahLst/>
            <a:cxnLst/>
            <a:rect l="l" t="t" r="r" b="b"/>
            <a:pathLst>
              <a:path w="8312150" h="307975">
                <a:moveTo>
                  <a:pt x="0" y="307778"/>
                </a:moveTo>
                <a:lnTo>
                  <a:pt x="0" y="0"/>
                </a:lnTo>
                <a:lnTo>
                  <a:pt x="8311882" y="0"/>
                </a:lnTo>
                <a:lnTo>
                  <a:pt x="8311882" y="307778"/>
                </a:lnTo>
                <a:lnTo>
                  <a:pt x="0" y="307778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064520"/>
            <a:ext cx="6084570" cy="307975"/>
          </a:xfrm>
          <a:custGeom>
            <a:avLst/>
            <a:gdLst/>
            <a:ahLst/>
            <a:cxnLst/>
            <a:rect l="l" t="t" r="r" b="b"/>
            <a:pathLst>
              <a:path w="6084570" h="307975">
                <a:moveTo>
                  <a:pt x="0" y="0"/>
                </a:moveTo>
                <a:lnTo>
                  <a:pt x="6084167" y="0"/>
                </a:lnTo>
                <a:lnTo>
                  <a:pt x="6084167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50" y="4754152"/>
            <a:ext cx="6084570" cy="307975"/>
          </a:xfrm>
          <a:custGeom>
            <a:avLst/>
            <a:gdLst/>
            <a:ahLst/>
            <a:cxnLst/>
            <a:rect l="l" t="t" r="r" b="b"/>
            <a:pathLst>
              <a:path w="6084570" h="307975">
                <a:moveTo>
                  <a:pt x="0" y="0"/>
                </a:moveTo>
                <a:lnTo>
                  <a:pt x="6084168" y="0"/>
                </a:lnTo>
                <a:lnTo>
                  <a:pt x="6084168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9327" y="5061929"/>
            <a:ext cx="8785225" cy="1600835"/>
          </a:xfrm>
          <a:custGeom>
            <a:avLst/>
            <a:gdLst/>
            <a:ahLst/>
            <a:cxnLst/>
            <a:rect l="l" t="t" r="r" b="b"/>
            <a:pathLst>
              <a:path w="8785225" h="1600834">
                <a:moveTo>
                  <a:pt x="0" y="0"/>
                </a:moveTo>
                <a:lnTo>
                  <a:pt x="8784975" y="0"/>
                </a:lnTo>
                <a:lnTo>
                  <a:pt x="8784975" y="1600437"/>
                </a:lnTo>
                <a:lnTo>
                  <a:pt x="0" y="16004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4205" y="0"/>
            <a:ext cx="8806180" cy="5988242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60"/>
              </a:spcBef>
            </a:pPr>
            <a:r>
              <a:rPr sz="1400" b="1" spc="-15" dirty="0">
                <a:latin typeface="Times New Roman"/>
                <a:cs typeface="Times New Roman"/>
              </a:rPr>
              <a:t>L’employeur </a:t>
            </a:r>
            <a:r>
              <a:rPr sz="1400" b="1" spc="-5" dirty="0">
                <a:latin typeface="Times New Roman"/>
                <a:cs typeface="Times New Roman"/>
              </a:rPr>
              <a:t>peut-il imposer des congés payés </a:t>
            </a:r>
            <a:r>
              <a:rPr sz="1400" b="1" dirty="0">
                <a:latin typeface="Times New Roman"/>
                <a:cs typeface="Times New Roman"/>
              </a:rPr>
              <a:t>à son </a:t>
            </a:r>
            <a:r>
              <a:rPr sz="1400" b="1" spc="-5" dirty="0">
                <a:latin typeface="Times New Roman"/>
                <a:cs typeface="Times New Roman"/>
              </a:rPr>
              <a:t>salarié avant de le placer </a:t>
            </a:r>
            <a:r>
              <a:rPr sz="1400" b="1" dirty="0">
                <a:latin typeface="Times New Roman"/>
                <a:cs typeface="Times New Roman"/>
              </a:rPr>
              <a:t>en </a:t>
            </a:r>
            <a:r>
              <a:rPr sz="1400" b="1" spc="-5" dirty="0">
                <a:latin typeface="Times New Roman"/>
                <a:cs typeface="Times New Roman"/>
              </a:rPr>
              <a:t>activité partielle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 dirty="0">
              <a:latin typeface="Times New Roman"/>
              <a:cs typeface="Times New Roman"/>
            </a:endParaRPr>
          </a:p>
          <a:p>
            <a:pPr marL="191770" marR="523240">
              <a:lnSpc>
                <a:spcPct val="153300"/>
              </a:lnSpc>
              <a:spcBef>
                <a:spcPts val="55"/>
              </a:spcBef>
            </a:pPr>
            <a:r>
              <a:rPr lang="fr-FR" sz="1200" dirty="0">
                <a:latin typeface="Times New Roman"/>
                <a:cs typeface="Times New Roman"/>
              </a:rPr>
              <a:t>Non, l’employeur ne peut pas imposer la prise de congés payés au lieu de mettre le salarié en activité partielle. L’employeur peut seulement inciter les salariés à recourir aux congés payés, ainsi qu’aux RTT et aux contreparties en repos qu’ils ont acquis, pour éviter une mise en activité partielle. En effet, la mise en </a:t>
            </a:r>
            <a:r>
              <a:rPr lang="fr-FR" sz="1200" dirty="0" err="1">
                <a:latin typeface="Times New Roman"/>
                <a:cs typeface="Times New Roman"/>
              </a:rPr>
              <a:t>oeuvre</a:t>
            </a:r>
            <a:r>
              <a:rPr lang="fr-FR" sz="1200" dirty="0">
                <a:latin typeface="Times New Roman"/>
                <a:cs typeface="Times New Roman"/>
              </a:rPr>
              <a:t> de solutions alternatives n’étant plus fixée de manière obligatoire par un texte, l’employeur ne peut pas imposer aux salariés ce recours aux congés payés restant à prendre sur la période concernée.</a:t>
            </a:r>
            <a:endParaRPr sz="1350" dirty="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sz="1400" b="1" spc="-15" dirty="0" err="1">
                <a:latin typeface="Times New Roman"/>
                <a:cs typeface="Times New Roman"/>
              </a:rPr>
              <a:t>L’employeur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peut-il imposer des </a:t>
            </a:r>
            <a:r>
              <a:rPr sz="1400" b="1" spc="-20" dirty="0">
                <a:latin typeface="Times New Roman"/>
                <a:cs typeface="Times New Roman"/>
              </a:rPr>
              <a:t>RTT </a:t>
            </a:r>
            <a:r>
              <a:rPr sz="1400" b="1" dirty="0">
                <a:latin typeface="Times New Roman"/>
                <a:cs typeface="Times New Roman"/>
              </a:rPr>
              <a:t>à son </a:t>
            </a:r>
            <a:r>
              <a:rPr sz="1400" b="1" spc="-5" dirty="0">
                <a:latin typeface="Times New Roman"/>
                <a:cs typeface="Times New Roman"/>
              </a:rPr>
              <a:t>salarié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 dirty="0">
              <a:latin typeface="Times New Roman"/>
              <a:cs typeface="Times New Roman"/>
            </a:endParaRPr>
          </a:p>
          <a:p>
            <a:pPr marL="191770" marR="1957705">
              <a:lnSpc>
                <a:spcPts val="2210"/>
              </a:lnSpc>
              <a:spcBef>
                <a:spcPts val="185"/>
              </a:spcBef>
            </a:pPr>
            <a:r>
              <a:rPr sz="1200" dirty="0">
                <a:latin typeface="Times New Roman"/>
                <a:cs typeface="Times New Roman"/>
              </a:rPr>
              <a:t>Les accords collectifs prévoient parfois que certaines journées de </a:t>
            </a:r>
            <a:r>
              <a:rPr sz="1200" spc="-25" dirty="0">
                <a:latin typeface="Times New Roman"/>
                <a:cs typeface="Times New Roman"/>
              </a:rPr>
              <a:t>RTT </a:t>
            </a:r>
            <a:r>
              <a:rPr sz="1200" spc="-5" dirty="0">
                <a:latin typeface="Times New Roman"/>
                <a:cs typeface="Times New Roman"/>
              </a:rPr>
              <a:t>sont </a:t>
            </a:r>
            <a:r>
              <a:rPr sz="1200" dirty="0">
                <a:latin typeface="Times New Roman"/>
                <a:cs typeface="Times New Roman"/>
              </a:rPr>
              <a:t>à la </a:t>
            </a:r>
            <a:r>
              <a:rPr sz="1200" spc="-5" dirty="0">
                <a:latin typeface="Times New Roman"/>
                <a:cs typeface="Times New Roman"/>
              </a:rPr>
              <a:t>disposition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10" dirty="0">
                <a:latin typeface="Times New Roman"/>
                <a:cs typeface="Times New Roman"/>
              </a:rPr>
              <a:t>l’employeur.  </a:t>
            </a:r>
            <a:r>
              <a:rPr sz="1200" spc="-5" dirty="0">
                <a:latin typeface="Times New Roman"/>
                <a:cs typeface="Times New Roman"/>
              </a:rPr>
              <a:t>Par </a:t>
            </a:r>
            <a:r>
              <a:rPr sz="1200" dirty="0">
                <a:latin typeface="Times New Roman"/>
                <a:cs typeface="Times New Roman"/>
              </a:rPr>
              <a:t>exemple, la moitié des </a:t>
            </a:r>
            <a:r>
              <a:rPr sz="1200" spc="-25" dirty="0">
                <a:latin typeface="Times New Roman"/>
                <a:cs typeface="Times New Roman"/>
              </a:rPr>
              <a:t>RTT </a:t>
            </a:r>
            <a:r>
              <a:rPr sz="1200" dirty="0">
                <a:latin typeface="Times New Roman"/>
                <a:cs typeface="Times New Roman"/>
              </a:rPr>
              <a:t>peut </a:t>
            </a:r>
            <a:r>
              <a:rPr sz="1200" spc="-5" dirty="0">
                <a:latin typeface="Times New Roman"/>
                <a:cs typeface="Times New Roman"/>
              </a:rPr>
              <a:t>être posée </a:t>
            </a:r>
            <a:r>
              <a:rPr sz="1200" dirty="0">
                <a:latin typeface="Times New Roman"/>
                <a:cs typeface="Times New Roman"/>
              </a:rPr>
              <a:t>par </a:t>
            </a:r>
            <a:r>
              <a:rPr sz="1200" spc="-5" dirty="0">
                <a:latin typeface="Times New Roman"/>
                <a:cs typeface="Times New Roman"/>
              </a:rPr>
              <a:t>l’employeur, sous </a:t>
            </a:r>
            <a:r>
              <a:rPr sz="1200" dirty="0">
                <a:latin typeface="Times New Roman"/>
                <a:cs typeface="Times New Roman"/>
              </a:rPr>
              <a:t>délai de prévenance de quelques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jours.</a:t>
            </a:r>
            <a:endParaRPr sz="1200" dirty="0">
              <a:latin typeface="Times New Roman"/>
              <a:cs typeface="Times New Roman"/>
            </a:endParaRPr>
          </a:p>
          <a:p>
            <a:pPr marL="191770">
              <a:lnSpc>
                <a:spcPct val="10000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un tel accord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en vigueur dans </a:t>
            </a:r>
            <a:r>
              <a:rPr sz="1200" spc="-5" dirty="0">
                <a:latin typeface="Times New Roman"/>
                <a:cs typeface="Times New Roman"/>
              </a:rPr>
              <a:t>l’entreprise, </a:t>
            </a:r>
            <a:r>
              <a:rPr sz="1200" dirty="0">
                <a:latin typeface="Times New Roman"/>
                <a:cs typeface="Times New Roman"/>
              </a:rPr>
              <a:t>alors l’employeur peut l’appliquer pour </a:t>
            </a:r>
            <a:r>
              <a:rPr sz="1200" spc="-5" dirty="0">
                <a:latin typeface="Times New Roman"/>
                <a:cs typeface="Times New Roman"/>
              </a:rPr>
              <a:t>imposer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prise 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RTT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Le </a:t>
            </a:r>
            <a:r>
              <a:rPr sz="1400" b="1" spc="-5" dirty="0">
                <a:latin typeface="Times New Roman"/>
                <a:cs typeface="Times New Roman"/>
              </a:rPr>
              <a:t>salarié qui </a:t>
            </a:r>
            <a:r>
              <a:rPr sz="1400" b="1" dirty="0">
                <a:latin typeface="Times New Roman"/>
                <a:cs typeface="Times New Roman"/>
              </a:rPr>
              <a:t>est en </a:t>
            </a:r>
            <a:r>
              <a:rPr sz="1400" b="1" spc="-5" dirty="0">
                <a:latin typeface="Times New Roman"/>
                <a:cs typeface="Times New Roman"/>
              </a:rPr>
              <a:t>congés payés </a:t>
            </a:r>
            <a:r>
              <a:rPr sz="1400" b="1" dirty="0">
                <a:latin typeface="Times New Roman"/>
                <a:cs typeface="Times New Roman"/>
              </a:rPr>
              <a:t>au </a:t>
            </a:r>
            <a:r>
              <a:rPr sz="1400" b="1" spc="-5" dirty="0">
                <a:latin typeface="Times New Roman"/>
                <a:cs typeface="Times New Roman"/>
              </a:rPr>
              <a:t>moment du début de l’activité partielle voit-il </a:t>
            </a:r>
            <a:r>
              <a:rPr sz="1400" b="1" dirty="0">
                <a:latin typeface="Times New Roman"/>
                <a:cs typeface="Times New Roman"/>
              </a:rPr>
              <a:t>ses </a:t>
            </a:r>
            <a:r>
              <a:rPr sz="1400" b="1" spc="-5" dirty="0">
                <a:latin typeface="Times New Roman"/>
                <a:cs typeface="Times New Roman"/>
              </a:rPr>
              <a:t>congés </a:t>
            </a:r>
            <a:r>
              <a:rPr sz="1400" b="1" spc="-10" dirty="0">
                <a:latin typeface="Times New Roman"/>
                <a:cs typeface="Times New Roman"/>
              </a:rPr>
              <a:t>prendre </a:t>
            </a:r>
            <a:r>
              <a:rPr sz="1400" b="1" spc="-5" dirty="0">
                <a:latin typeface="Times New Roman"/>
                <a:cs typeface="Times New Roman"/>
              </a:rPr>
              <a:t>fin</a:t>
            </a:r>
            <a:r>
              <a:rPr sz="1400" b="1" spc="10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 dirty="0">
              <a:latin typeface="Times New Roman"/>
              <a:cs typeface="Times New Roman"/>
            </a:endParaRPr>
          </a:p>
          <a:p>
            <a:pPr marL="191770">
              <a:lnSpc>
                <a:spcPct val="100000"/>
              </a:lnSpc>
              <a:spcBef>
                <a:spcPts val="844"/>
              </a:spcBef>
            </a:pPr>
            <a:r>
              <a:rPr sz="1200" spc="-5" dirty="0">
                <a:latin typeface="Times New Roman"/>
                <a:cs typeface="Times New Roman"/>
              </a:rPr>
              <a:t>Lorsque </a:t>
            </a:r>
            <a:r>
              <a:rPr sz="1200" dirty="0">
                <a:latin typeface="Times New Roman"/>
                <a:cs typeface="Times New Roman"/>
              </a:rPr>
              <a:t>les congés payés ont commencé, ils doivent aller </a:t>
            </a:r>
            <a:r>
              <a:rPr sz="1200" spc="-5" dirty="0">
                <a:latin typeface="Times New Roman"/>
                <a:cs typeface="Times New Roman"/>
              </a:rPr>
              <a:t>jusqu’à </a:t>
            </a:r>
            <a:r>
              <a:rPr sz="1200" dirty="0">
                <a:latin typeface="Times New Roman"/>
                <a:cs typeface="Times New Roman"/>
              </a:rPr>
              <a:t>leur terme prévu. Le salarié sera en activité partielle à la fin de ses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congés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sz="1400" b="1" spc="-20" dirty="0">
                <a:latin typeface="Times New Roman"/>
                <a:cs typeface="Times New Roman"/>
              </a:rPr>
              <a:t>Vais-je </a:t>
            </a:r>
            <a:r>
              <a:rPr sz="1400" b="1" spc="-5" dirty="0">
                <a:latin typeface="Times New Roman"/>
                <a:cs typeface="Times New Roman"/>
              </a:rPr>
              <a:t>continuer </a:t>
            </a:r>
            <a:r>
              <a:rPr sz="1400" b="1" dirty="0">
                <a:latin typeface="Times New Roman"/>
                <a:cs typeface="Times New Roman"/>
              </a:rPr>
              <a:t>à </a:t>
            </a:r>
            <a:r>
              <a:rPr sz="1400" b="1" spc="-5" dirty="0">
                <a:latin typeface="Times New Roman"/>
                <a:cs typeface="Times New Roman"/>
              </a:rPr>
              <a:t>acquérir des congés payés pendant mon chômage partiel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 dirty="0">
              <a:latin typeface="Times New Roman"/>
              <a:cs typeface="Times New Roman"/>
            </a:endParaRPr>
          </a:p>
          <a:p>
            <a:pPr marL="186055">
              <a:lnSpc>
                <a:spcPct val="100000"/>
              </a:lnSpc>
              <a:spcBef>
                <a:spcPts val="730"/>
              </a:spcBef>
            </a:pPr>
            <a:r>
              <a:rPr sz="1200" spc="-5" dirty="0">
                <a:latin typeface="Times New Roman"/>
                <a:cs typeface="Times New Roman"/>
              </a:rPr>
              <a:t>Oui, </a:t>
            </a:r>
            <a:r>
              <a:rPr sz="1200" dirty="0">
                <a:latin typeface="Times New Roman"/>
                <a:cs typeface="Times New Roman"/>
              </a:rPr>
              <a:t>l’activité partielle n’a pas d’impact </a:t>
            </a:r>
            <a:r>
              <a:rPr sz="1200" spc="-5" dirty="0">
                <a:latin typeface="Times New Roman"/>
                <a:cs typeface="Times New Roman"/>
              </a:rPr>
              <a:t>sur l’acquisition </a:t>
            </a:r>
            <a:r>
              <a:rPr sz="1200" dirty="0">
                <a:latin typeface="Times New Roman"/>
                <a:cs typeface="Times New Roman"/>
              </a:rPr>
              <a:t>des droits à congés </a:t>
            </a:r>
            <a:r>
              <a:rPr sz="1200" spc="-5" dirty="0">
                <a:latin typeface="Times New Roman"/>
                <a:cs typeface="Times New Roman"/>
              </a:rPr>
              <a:t>payés.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2413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Comment </a:t>
            </a:r>
            <a:r>
              <a:rPr sz="1400" b="1" dirty="0">
                <a:latin typeface="Times New Roman"/>
                <a:cs typeface="Times New Roman"/>
              </a:rPr>
              <a:t>est </a:t>
            </a:r>
            <a:r>
              <a:rPr sz="1400" b="1" spc="-5" dirty="0">
                <a:latin typeface="Times New Roman"/>
                <a:cs typeface="Times New Roman"/>
              </a:rPr>
              <a:t>rémunéré le salarié </a:t>
            </a:r>
            <a:r>
              <a:rPr sz="1400" b="1" dirty="0">
                <a:latin typeface="Times New Roman"/>
                <a:cs typeface="Times New Roman"/>
              </a:rPr>
              <a:t>en </a:t>
            </a:r>
            <a:r>
              <a:rPr sz="1400" b="1" spc="-5" dirty="0">
                <a:latin typeface="Times New Roman"/>
                <a:cs typeface="Times New Roman"/>
              </a:rPr>
              <a:t>congés payés durant l’activité partielle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 dirty="0">
              <a:latin typeface="Times New Roman"/>
              <a:cs typeface="Times New Roman"/>
            </a:endParaRPr>
          </a:p>
          <a:p>
            <a:pPr marL="186055" marR="10160" algn="just">
              <a:lnSpc>
                <a:spcPts val="1390"/>
              </a:lnSpc>
              <a:spcBef>
                <a:spcPts val="840"/>
              </a:spcBef>
            </a:pPr>
            <a:r>
              <a:rPr sz="1200" spc="-10" dirty="0">
                <a:latin typeface="Times New Roman"/>
                <a:cs typeface="Times New Roman"/>
              </a:rPr>
              <a:t>L’indemnité </a:t>
            </a:r>
            <a:r>
              <a:rPr sz="1200" dirty="0">
                <a:latin typeface="Times New Roman"/>
                <a:cs typeface="Times New Roman"/>
              </a:rPr>
              <a:t>de congés payés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déterminée en </a:t>
            </a:r>
            <a:r>
              <a:rPr sz="1200" spc="-5" dirty="0">
                <a:latin typeface="Times New Roman"/>
                <a:cs typeface="Times New Roman"/>
              </a:rPr>
              <a:t>choisissant </a:t>
            </a:r>
            <a:r>
              <a:rPr sz="1200" dirty="0">
                <a:latin typeface="Times New Roman"/>
                <a:cs typeface="Times New Roman"/>
              </a:rPr>
              <a:t>le mode de calcul le plus favorable entre la règle du dixième (</a:t>
            </a:r>
            <a:r>
              <a:rPr sz="1200" i="1" dirty="0">
                <a:latin typeface="Times New Roman"/>
                <a:cs typeface="Times New Roman"/>
              </a:rPr>
              <a:t>un </a:t>
            </a:r>
            <a:r>
              <a:rPr sz="1200" i="1" spc="-5" dirty="0">
                <a:latin typeface="Times New Roman"/>
                <a:cs typeface="Times New Roman"/>
              </a:rPr>
              <a:t>dixième </a:t>
            </a:r>
            <a:r>
              <a:rPr sz="1200" i="1" dirty="0">
                <a:latin typeface="Times New Roman"/>
                <a:cs typeface="Times New Roman"/>
              </a:rPr>
              <a:t>de la  </a:t>
            </a:r>
            <a:r>
              <a:rPr sz="1200" i="1" spc="-5" dirty="0">
                <a:latin typeface="Times New Roman"/>
                <a:cs typeface="Times New Roman"/>
              </a:rPr>
              <a:t>rémunération brute </a:t>
            </a:r>
            <a:r>
              <a:rPr sz="1200" i="1" dirty="0">
                <a:latin typeface="Times New Roman"/>
                <a:cs typeface="Times New Roman"/>
              </a:rPr>
              <a:t>totale </a:t>
            </a:r>
            <a:r>
              <a:rPr sz="1200" i="1" spc="-5" dirty="0">
                <a:latin typeface="Times New Roman"/>
                <a:cs typeface="Times New Roman"/>
              </a:rPr>
              <a:t>perçue </a:t>
            </a:r>
            <a:r>
              <a:rPr sz="1200" i="1" dirty="0">
                <a:latin typeface="Times New Roman"/>
                <a:cs typeface="Times New Roman"/>
              </a:rPr>
              <a:t>au </a:t>
            </a:r>
            <a:r>
              <a:rPr sz="1200" i="1" spc="-5" dirty="0">
                <a:latin typeface="Times New Roman"/>
                <a:cs typeface="Times New Roman"/>
              </a:rPr>
              <a:t>cours </a:t>
            </a:r>
            <a:r>
              <a:rPr sz="1200" i="1" dirty="0">
                <a:latin typeface="Times New Roman"/>
                <a:cs typeface="Times New Roman"/>
              </a:rPr>
              <a:t>de la </a:t>
            </a:r>
            <a:r>
              <a:rPr sz="1200" i="1" spc="-5" dirty="0">
                <a:latin typeface="Times New Roman"/>
                <a:cs typeface="Times New Roman"/>
              </a:rPr>
              <a:t>période </a:t>
            </a:r>
            <a:r>
              <a:rPr sz="1200" i="1" dirty="0">
                <a:latin typeface="Times New Roman"/>
                <a:cs typeface="Times New Roman"/>
              </a:rPr>
              <a:t>de </a:t>
            </a:r>
            <a:r>
              <a:rPr sz="1200" i="1" spc="-5" dirty="0">
                <a:latin typeface="Times New Roman"/>
                <a:cs typeface="Times New Roman"/>
              </a:rPr>
              <a:t>référence</a:t>
            </a:r>
            <a:r>
              <a:rPr sz="1200" spc="-5" dirty="0">
                <a:latin typeface="Times New Roman"/>
                <a:cs typeface="Times New Roman"/>
              </a:rPr>
              <a:t>) </a:t>
            </a:r>
            <a:r>
              <a:rPr sz="1200" dirty="0">
                <a:latin typeface="Times New Roman"/>
                <a:cs typeface="Times New Roman"/>
              </a:rPr>
              <a:t>et celle du maintien de salaire (</a:t>
            </a:r>
            <a:r>
              <a:rPr sz="1200" i="1" dirty="0">
                <a:latin typeface="Times New Roman"/>
                <a:cs typeface="Times New Roman"/>
              </a:rPr>
              <a:t>qui </a:t>
            </a:r>
            <a:r>
              <a:rPr sz="1200" i="1" spc="-5" dirty="0">
                <a:latin typeface="Times New Roman"/>
                <a:cs typeface="Times New Roman"/>
              </a:rPr>
              <a:t>aurait </a:t>
            </a:r>
            <a:r>
              <a:rPr sz="1200" i="1" dirty="0">
                <a:latin typeface="Times New Roman"/>
                <a:cs typeface="Times New Roman"/>
              </a:rPr>
              <a:t>été </a:t>
            </a:r>
            <a:r>
              <a:rPr sz="1200" i="1" spc="-5" dirty="0">
                <a:latin typeface="Times New Roman"/>
                <a:cs typeface="Times New Roman"/>
              </a:rPr>
              <a:t>perçue si </a:t>
            </a:r>
            <a:r>
              <a:rPr sz="1200" i="1" dirty="0">
                <a:latin typeface="Times New Roman"/>
                <a:cs typeface="Times New Roman"/>
              </a:rPr>
              <a:t>le </a:t>
            </a:r>
            <a:r>
              <a:rPr sz="1200" i="1" spc="-5" dirty="0">
                <a:latin typeface="Times New Roman"/>
                <a:cs typeface="Times New Roman"/>
              </a:rPr>
              <a:t>salarié  </a:t>
            </a:r>
            <a:r>
              <a:rPr sz="1200" i="1" dirty="0">
                <a:latin typeface="Times New Roman"/>
                <a:cs typeface="Times New Roman"/>
              </a:rPr>
              <a:t>avait continué à </a:t>
            </a:r>
            <a:r>
              <a:rPr sz="1200" i="1" spc="-5" dirty="0">
                <a:latin typeface="Times New Roman"/>
                <a:cs typeface="Times New Roman"/>
              </a:rPr>
              <a:t>travailler</a:t>
            </a:r>
            <a:r>
              <a:rPr sz="1200" spc="-5" dirty="0">
                <a:latin typeface="Times New Roman"/>
                <a:cs typeface="Times New Roman"/>
              </a:rPr>
              <a:t>).</a:t>
            </a:r>
            <a:endParaRPr sz="1200" dirty="0">
              <a:latin typeface="Times New Roman"/>
              <a:cs typeface="Times New Roman"/>
            </a:endParaRPr>
          </a:p>
          <a:p>
            <a:pPr marL="186055" marR="10795" algn="just">
              <a:lnSpc>
                <a:spcPct val="100800"/>
              </a:lnSpc>
              <a:spcBef>
                <a:spcPts val="819"/>
              </a:spcBef>
            </a:pPr>
            <a:r>
              <a:rPr sz="1200" spc="-5" dirty="0">
                <a:latin typeface="Times New Roman"/>
                <a:cs typeface="Times New Roman"/>
              </a:rPr>
              <a:t>Lorsque </a:t>
            </a:r>
            <a:r>
              <a:rPr sz="1200" dirty="0">
                <a:latin typeface="Times New Roman"/>
                <a:cs typeface="Times New Roman"/>
              </a:rPr>
              <a:t>le salarié part en congés au moment où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pratiqué un horaire réduit, l’indemnité de congés payés doit </a:t>
            </a:r>
            <a:r>
              <a:rPr sz="1200" spc="-5" dirty="0">
                <a:latin typeface="Times New Roman"/>
                <a:cs typeface="Times New Roman"/>
              </a:rPr>
              <a:t>être </a:t>
            </a:r>
            <a:r>
              <a:rPr sz="1200" dirty="0">
                <a:latin typeface="Times New Roman"/>
                <a:cs typeface="Times New Roman"/>
              </a:rPr>
              <a:t>calculée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la </a:t>
            </a:r>
            <a:r>
              <a:rPr sz="1200" spc="-5" dirty="0">
                <a:latin typeface="Times New Roman"/>
                <a:cs typeface="Times New Roman"/>
              </a:rPr>
              <a:t>base </a:t>
            </a:r>
            <a:r>
              <a:rPr sz="1200" dirty="0">
                <a:latin typeface="Times New Roman"/>
                <a:cs typeface="Times New Roman"/>
              </a:rPr>
              <a:t>de  la rémunération ordinaire perçue pendant les périodes de travail et non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celle de la rémunération réduite liée à l’activité partielle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arrêt </a:t>
            </a:r>
            <a:r>
              <a:rPr sz="1200" i="1" dirty="0">
                <a:latin typeface="Times New Roman"/>
                <a:cs typeface="Times New Roman"/>
              </a:rPr>
              <a:t>de  la </a:t>
            </a:r>
            <a:r>
              <a:rPr sz="1200" i="1" spc="-5" dirty="0">
                <a:latin typeface="Times New Roman"/>
                <a:cs typeface="Times New Roman"/>
              </a:rPr>
              <a:t>CJUE </a:t>
            </a:r>
            <a:r>
              <a:rPr sz="1200" i="1" dirty="0">
                <a:latin typeface="Times New Roman"/>
                <a:cs typeface="Times New Roman"/>
              </a:rPr>
              <a:t>du 13 </a:t>
            </a:r>
            <a:r>
              <a:rPr sz="1200" i="1" spc="-10" dirty="0">
                <a:latin typeface="Times New Roman"/>
                <a:cs typeface="Times New Roman"/>
              </a:rPr>
              <a:t>décembre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2018</a:t>
            </a:r>
            <a:r>
              <a:rPr sz="1200" dirty="0">
                <a:latin typeface="Times New Roman"/>
                <a:cs typeface="Times New Roman"/>
              </a:rPr>
              <a:t>).</a:t>
            </a:r>
          </a:p>
          <a:p>
            <a:pPr marL="186055">
              <a:lnSpc>
                <a:spcPct val="100000"/>
              </a:lnSpc>
              <a:spcBef>
                <a:spcPts val="865"/>
              </a:spcBef>
            </a:pPr>
            <a:r>
              <a:rPr sz="1200" dirty="0">
                <a:latin typeface="Times New Roman"/>
                <a:cs typeface="Times New Roman"/>
              </a:rPr>
              <a:t>Il peut dès lors </a:t>
            </a:r>
            <a:r>
              <a:rPr sz="1200" spc="-5" dirty="0">
                <a:latin typeface="Times New Roman"/>
                <a:cs typeface="Times New Roman"/>
              </a:rPr>
              <a:t>être </a:t>
            </a:r>
            <a:r>
              <a:rPr sz="1200" dirty="0">
                <a:latin typeface="Times New Roman"/>
                <a:cs typeface="Times New Roman"/>
              </a:rPr>
              <a:t>plus avantageux pour le salarié d’être en congés payés durant </a:t>
            </a:r>
            <a:r>
              <a:rPr sz="1200" spc="-5" dirty="0">
                <a:latin typeface="Times New Roman"/>
                <a:cs typeface="Times New Roman"/>
              </a:rPr>
              <a:t>l'activité </a:t>
            </a:r>
            <a:r>
              <a:rPr sz="1200" dirty="0">
                <a:latin typeface="Times New Roman"/>
                <a:cs typeface="Times New Roman"/>
              </a:rPr>
              <a:t>partielle, car il sera mieux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indemnisé.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52323"/>
            <a:ext cx="44716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/>
              <a:t>MISE EN </a:t>
            </a:r>
            <a:r>
              <a:rPr sz="1600" spc="-10" dirty="0"/>
              <a:t>ŒUVRE </a:t>
            </a:r>
            <a:r>
              <a:rPr sz="1600" spc="-5" dirty="0"/>
              <a:t>DE </a:t>
            </a:r>
            <a:r>
              <a:rPr sz="1600" spc="-20" dirty="0"/>
              <a:t>L’ACTIVITÉ</a:t>
            </a:r>
            <a:r>
              <a:rPr sz="1600" spc="-35" dirty="0"/>
              <a:t> </a:t>
            </a:r>
            <a:r>
              <a:rPr sz="1600" spc="-25" dirty="0"/>
              <a:t>PARTIELLE</a:t>
            </a:r>
            <a:endParaRPr sz="1600"/>
          </a:p>
        </p:txBody>
      </p:sp>
      <p:sp>
        <p:nvSpPr>
          <p:cNvPr id="3" name="object 3"/>
          <p:cNvSpPr/>
          <p:nvPr/>
        </p:nvSpPr>
        <p:spPr>
          <a:xfrm>
            <a:off x="0" y="51901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701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A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18827"/>
            <a:ext cx="3492500" cy="307975"/>
          </a:xfrm>
          <a:custGeom>
            <a:avLst/>
            <a:gdLst/>
            <a:ahLst/>
            <a:cxnLst/>
            <a:rect l="l" t="t" r="r" b="b"/>
            <a:pathLst>
              <a:path w="3492500" h="307975">
                <a:moveTo>
                  <a:pt x="0" y="0"/>
                </a:moveTo>
                <a:lnTo>
                  <a:pt x="3491880" y="0"/>
                </a:lnTo>
                <a:lnTo>
                  <a:pt x="3491880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739" y="632798"/>
            <a:ext cx="8809355" cy="1583690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400" b="1" spc="-5" dirty="0">
                <a:latin typeface="Times New Roman"/>
                <a:cs typeface="Times New Roman"/>
              </a:rPr>
              <a:t>Quid de la consultation préalable du CSE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4310" marR="5080">
              <a:lnSpc>
                <a:spcPts val="1420"/>
              </a:lnSpc>
              <a:spcBef>
                <a:spcPts val="865"/>
              </a:spcBef>
            </a:pPr>
            <a:r>
              <a:rPr sz="1200" dirty="0">
                <a:latin typeface="Times New Roman"/>
                <a:cs typeface="Times New Roman"/>
              </a:rPr>
              <a:t>En principe, dans les </a:t>
            </a:r>
            <a:r>
              <a:rPr sz="1200" spc="-5" dirty="0">
                <a:latin typeface="Times New Roman"/>
                <a:cs typeface="Times New Roman"/>
              </a:rPr>
              <a:t>entreprises </a:t>
            </a:r>
            <a:r>
              <a:rPr sz="1200" dirty="0">
                <a:latin typeface="Times New Roman"/>
                <a:cs typeface="Times New Roman"/>
              </a:rPr>
              <a:t>d’au moins 50 salariés, le </a:t>
            </a:r>
            <a:r>
              <a:rPr sz="1200" spc="-5" dirty="0">
                <a:latin typeface="Times New Roman"/>
                <a:cs typeface="Times New Roman"/>
              </a:rPr>
              <a:t>CSE </a:t>
            </a:r>
            <a:r>
              <a:rPr sz="1200" dirty="0">
                <a:latin typeface="Times New Roman"/>
                <a:cs typeface="Times New Roman"/>
              </a:rPr>
              <a:t>doit </a:t>
            </a:r>
            <a:r>
              <a:rPr sz="1200" spc="-5" dirty="0">
                <a:latin typeface="Times New Roman"/>
                <a:cs typeface="Times New Roman"/>
              </a:rPr>
              <a:t>être consulté </a:t>
            </a:r>
            <a:r>
              <a:rPr sz="1200" dirty="0">
                <a:latin typeface="Times New Roman"/>
                <a:cs typeface="Times New Roman"/>
              </a:rPr>
              <a:t>avant la </a:t>
            </a:r>
            <a:r>
              <a:rPr sz="1200" spc="-5" dirty="0">
                <a:latin typeface="Times New Roman"/>
                <a:cs typeface="Times New Roman"/>
              </a:rPr>
              <a:t>mise </a:t>
            </a:r>
            <a:r>
              <a:rPr sz="1200" dirty="0">
                <a:latin typeface="Times New Roman"/>
                <a:cs typeface="Times New Roman"/>
              </a:rPr>
              <a:t>en place de l’activité partielle et </a:t>
            </a:r>
            <a:r>
              <a:rPr sz="1200" spc="-5" dirty="0">
                <a:latin typeface="Times New Roman"/>
                <a:cs typeface="Times New Roman"/>
              </a:rPr>
              <a:t>son </a:t>
            </a:r>
            <a:r>
              <a:rPr sz="1200" dirty="0">
                <a:latin typeface="Times New Roman"/>
                <a:cs typeface="Times New Roman"/>
              </a:rPr>
              <a:t>avis  doit </a:t>
            </a:r>
            <a:r>
              <a:rPr sz="1200" spc="-5" dirty="0">
                <a:latin typeface="Times New Roman"/>
                <a:cs typeface="Times New Roman"/>
              </a:rPr>
              <a:t>être </a:t>
            </a:r>
            <a:r>
              <a:rPr sz="1200" dirty="0">
                <a:latin typeface="Times New Roman"/>
                <a:cs typeface="Times New Roman"/>
              </a:rPr>
              <a:t>communiqué lors de la demande </a:t>
            </a:r>
            <a:r>
              <a:rPr sz="1200" spc="-5" dirty="0">
                <a:latin typeface="Times New Roman"/>
                <a:cs typeface="Times New Roman"/>
              </a:rPr>
              <a:t>d’autorisation </a:t>
            </a:r>
            <a:r>
              <a:rPr sz="1200" dirty="0">
                <a:latin typeface="Times New Roman"/>
                <a:cs typeface="Times New Roman"/>
              </a:rPr>
              <a:t>à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l’administration.</a:t>
            </a:r>
            <a:endParaRPr sz="1200">
              <a:latin typeface="Times New Roman"/>
              <a:cs typeface="Times New Roman"/>
            </a:endParaRPr>
          </a:p>
          <a:p>
            <a:pPr marL="194310" marR="5715">
              <a:lnSpc>
                <a:spcPts val="1390"/>
              </a:lnSpc>
              <a:spcBef>
                <a:spcPts val="905"/>
              </a:spcBef>
            </a:pPr>
            <a:r>
              <a:rPr sz="1200" spc="-5" dirty="0">
                <a:latin typeface="Times New Roman"/>
                <a:cs typeface="Times New Roman"/>
              </a:rPr>
              <a:t>On </a:t>
            </a:r>
            <a:r>
              <a:rPr sz="1200" dirty="0">
                <a:latin typeface="Times New Roman"/>
                <a:cs typeface="Times New Roman"/>
              </a:rPr>
              <a:t>peut </a:t>
            </a:r>
            <a:r>
              <a:rPr sz="1200" spc="-5" dirty="0">
                <a:latin typeface="Times New Roman"/>
                <a:cs typeface="Times New Roman"/>
              </a:rPr>
              <a:t>penser </a:t>
            </a:r>
            <a:r>
              <a:rPr sz="1200" dirty="0">
                <a:latin typeface="Times New Roman"/>
                <a:cs typeface="Times New Roman"/>
              </a:rPr>
              <a:t>qu’en </a:t>
            </a:r>
            <a:r>
              <a:rPr sz="1200" spc="-5" dirty="0">
                <a:latin typeface="Times New Roman"/>
                <a:cs typeface="Times New Roman"/>
              </a:rPr>
              <a:t>raison </a:t>
            </a:r>
            <a:r>
              <a:rPr sz="1200" dirty="0">
                <a:latin typeface="Times New Roman"/>
                <a:cs typeface="Times New Roman"/>
              </a:rPr>
              <a:t>des </a:t>
            </a:r>
            <a:r>
              <a:rPr sz="1200" spc="-5" dirty="0">
                <a:latin typeface="Times New Roman"/>
                <a:cs typeface="Times New Roman"/>
              </a:rPr>
              <a:t>mesures d’urgence </a:t>
            </a:r>
            <a:r>
              <a:rPr sz="1200" dirty="0">
                <a:latin typeface="Times New Roman"/>
                <a:cs typeface="Times New Roman"/>
              </a:rPr>
              <a:t>liées à l’épidémie de coronavirus que cette </a:t>
            </a:r>
            <a:r>
              <a:rPr sz="1200" spc="-5" dirty="0">
                <a:latin typeface="Times New Roman"/>
                <a:cs typeface="Times New Roman"/>
              </a:rPr>
              <a:t>consultation, </a:t>
            </a:r>
            <a:r>
              <a:rPr sz="1200" dirty="0">
                <a:latin typeface="Times New Roman"/>
                <a:cs typeface="Times New Roman"/>
              </a:rPr>
              <a:t>rendue </a:t>
            </a:r>
            <a:r>
              <a:rPr sz="1200" spc="-5" dirty="0">
                <a:latin typeface="Times New Roman"/>
                <a:cs typeface="Times New Roman"/>
              </a:rPr>
              <a:t>impossible </a:t>
            </a:r>
            <a:r>
              <a:rPr sz="1200" dirty="0">
                <a:latin typeface="Times New Roman"/>
                <a:cs typeface="Times New Roman"/>
              </a:rPr>
              <a:t>du fait de  l’interdiction de </a:t>
            </a:r>
            <a:r>
              <a:rPr sz="1200" spc="-5" dirty="0">
                <a:latin typeface="Times New Roman"/>
                <a:cs typeface="Times New Roman"/>
              </a:rPr>
              <a:t>se </a:t>
            </a:r>
            <a:r>
              <a:rPr sz="1200" dirty="0">
                <a:latin typeface="Times New Roman"/>
                <a:cs typeface="Times New Roman"/>
              </a:rPr>
              <a:t>réunir notamment, pourra </a:t>
            </a:r>
            <a:r>
              <a:rPr sz="1200" spc="-5" dirty="0">
                <a:latin typeface="Times New Roman"/>
                <a:cs typeface="Times New Roman"/>
              </a:rPr>
              <a:t>s’organiser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posteriori.</a:t>
            </a:r>
            <a:endParaRPr sz="1200">
              <a:latin typeface="Times New Roman"/>
              <a:cs typeface="Times New Roman"/>
            </a:endParaRPr>
          </a:p>
          <a:p>
            <a:pPr marL="194310">
              <a:lnSpc>
                <a:spcPct val="100000"/>
              </a:lnSpc>
              <a:spcBef>
                <a:spcPts val="830"/>
              </a:spcBef>
            </a:pPr>
            <a:r>
              <a:rPr sz="1200" dirty="0">
                <a:latin typeface="Times New Roman"/>
                <a:cs typeface="Times New Roman"/>
              </a:rPr>
              <a:t>En revanche, le </a:t>
            </a:r>
            <a:r>
              <a:rPr sz="1200" spc="-5" dirty="0">
                <a:latin typeface="Times New Roman"/>
                <a:cs typeface="Times New Roman"/>
              </a:rPr>
              <a:t>CSE </a:t>
            </a:r>
            <a:r>
              <a:rPr sz="1200" dirty="0">
                <a:latin typeface="Times New Roman"/>
                <a:cs typeface="Times New Roman"/>
              </a:rPr>
              <a:t>devra </a:t>
            </a:r>
            <a:r>
              <a:rPr sz="1200" spc="-5" dirty="0">
                <a:latin typeface="Times New Roman"/>
                <a:cs typeface="Times New Roman"/>
              </a:rPr>
              <a:t>être </a:t>
            </a:r>
            <a:r>
              <a:rPr sz="1200" dirty="0">
                <a:latin typeface="Times New Roman"/>
                <a:cs typeface="Times New Roman"/>
              </a:rPr>
              <a:t>informé de la </a:t>
            </a:r>
            <a:r>
              <a:rPr sz="1200" spc="-5" dirty="0">
                <a:latin typeface="Times New Roman"/>
                <a:cs typeface="Times New Roman"/>
              </a:rPr>
              <a:t>décision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l’administration </a:t>
            </a:r>
            <a:r>
              <a:rPr sz="1200" dirty="0">
                <a:latin typeface="Times New Roman"/>
                <a:cs typeface="Times New Roman"/>
              </a:rPr>
              <a:t>d’acceptation ou de refus du recours à l’activité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partielle.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2668846"/>
            <a:ext cx="3420110" cy="307975"/>
          </a:xfrm>
          <a:custGeom>
            <a:avLst/>
            <a:gdLst/>
            <a:ahLst/>
            <a:cxnLst/>
            <a:rect l="l" t="t" r="r" b="b"/>
            <a:pathLst>
              <a:path w="3420110" h="307975">
                <a:moveTo>
                  <a:pt x="0" y="307776"/>
                </a:moveTo>
                <a:lnTo>
                  <a:pt x="0" y="0"/>
                </a:lnTo>
                <a:lnTo>
                  <a:pt x="3419872" y="0"/>
                </a:lnTo>
                <a:lnTo>
                  <a:pt x="3419872" y="307776"/>
                </a:lnTo>
                <a:lnTo>
                  <a:pt x="0" y="307776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4220" y="2702052"/>
            <a:ext cx="8811260" cy="3699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Quelle démarche doit effectuer le salarié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6215">
              <a:lnSpc>
                <a:spcPts val="1430"/>
              </a:lnSpc>
              <a:spcBef>
                <a:spcPts val="894"/>
              </a:spcBef>
            </a:pPr>
            <a:r>
              <a:rPr sz="1200" spc="-5" dirty="0">
                <a:latin typeface="Times New Roman"/>
                <a:cs typeface="Times New Roman"/>
              </a:rPr>
              <a:t>C’est </a:t>
            </a:r>
            <a:r>
              <a:rPr sz="1200" dirty="0">
                <a:latin typeface="Times New Roman"/>
                <a:cs typeface="Times New Roman"/>
              </a:rPr>
              <a:t>l’employeur qui </a:t>
            </a:r>
            <a:r>
              <a:rPr sz="1200" spc="-5" dirty="0">
                <a:latin typeface="Times New Roman"/>
                <a:cs typeface="Times New Roman"/>
              </a:rPr>
              <a:t>saisit </a:t>
            </a:r>
            <a:r>
              <a:rPr sz="1200" dirty="0">
                <a:latin typeface="Times New Roman"/>
                <a:cs typeface="Times New Roman"/>
              </a:rPr>
              <a:t>la demande d’activité partielle en ligne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le </a:t>
            </a:r>
            <a:r>
              <a:rPr sz="1200" spc="-5" dirty="0">
                <a:latin typeface="Times New Roman"/>
                <a:cs typeface="Times New Roman"/>
              </a:rPr>
              <a:t>site </a:t>
            </a:r>
            <a:r>
              <a:rPr sz="1200" dirty="0">
                <a:latin typeface="Times New Roman"/>
                <a:cs typeface="Times New Roman"/>
              </a:rPr>
              <a:t>internet dédié </a:t>
            </a:r>
            <a:r>
              <a:rPr sz="1200" spc="-5" dirty="0">
                <a:latin typeface="Times New Roman"/>
                <a:cs typeface="Times New Roman"/>
              </a:rPr>
              <a:t>selon </a:t>
            </a:r>
            <a:r>
              <a:rPr sz="1200" dirty="0">
                <a:latin typeface="Times New Roman"/>
                <a:cs typeface="Times New Roman"/>
              </a:rPr>
              <a:t>la procédure </a:t>
            </a:r>
            <a:r>
              <a:rPr sz="1200" spc="-5" dirty="0">
                <a:latin typeface="Times New Roman"/>
                <a:cs typeface="Times New Roman"/>
              </a:rPr>
              <a:t>suivante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539115" marR="5715" indent="-342900" algn="just">
              <a:lnSpc>
                <a:spcPts val="1390"/>
              </a:lnSpc>
              <a:spcBef>
                <a:spcPts val="75"/>
              </a:spcBef>
              <a:buChar char="-"/>
              <a:tabLst>
                <a:tab pos="539750" algn="l"/>
              </a:tabLst>
            </a:pPr>
            <a:r>
              <a:rPr sz="1200" dirty="0">
                <a:latin typeface="Times New Roman"/>
                <a:cs typeface="Times New Roman"/>
              </a:rPr>
              <a:t>l’employeur formule, via le </a:t>
            </a:r>
            <a:r>
              <a:rPr sz="1200" spc="-5" dirty="0">
                <a:latin typeface="Times New Roman"/>
                <a:cs typeface="Times New Roman"/>
              </a:rPr>
              <a:t>site </a:t>
            </a:r>
            <a:r>
              <a:rPr sz="1200" dirty="0">
                <a:latin typeface="Times New Roman"/>
                <a:cs typeface="Times New Roman"/>
              </a:rPr>
              <a:t>internet dédié (portail </a:t>
            </a:r>
            <a:r>
              <a:rPr sz="1200" spc="-5" dirty="0">
                <a:latin typeface="Times New Roman"/>
                <a:cs typeface="Times New Roman"/>
              </a:rPr>
              <a:t>https://activitepartielle.emploi.gouv.fr), </a:t>
            </a:r>
            <a:r>
              <a:rPr sz="1200" dirty="0">
                <a:latin typeface="Times New Roman"/>
                <a:cs typeface="Times New Roman"/>
              </a:rPr>
              <a:t>une demande </a:t>
            </a:r>
            <a:r>
              <a:rPr sz="1200" spc="-5" dirty="0">
                <a:latin typeface="Times New Roman"/>
                <a:cs typeface="Times New Roman"/>
              </a:rPr>
              <a:t>d’autorisation </a:t>
            </a:r>
            <a:r>
              <a:rPr sz="1200" dirty="0">
                <a:latin typeface="Times New Roman"/>
                <a:cs typeface="Times New Roman"/>
              </a:rPr>
              <a:t>préalable  pour </a:t>
            </a:r>
            <a:r>
              <a:rPr sz="1200" spc="-5" dirty="0">
                <a:latin typeface="Times New Roman"/>
                <a:cs typeface="Times New Roman"/>
              </a:rPr>
              <a:t>l’ensemble </a:t>
            </a:r>
            <a:r>
              <a:rPr sz="1200" dirty="0">
                <a:latin typeface="Times New Roman"/>
                <a:cs typeface="Times New Roman"/>
              </a:rPr>
              <a:t>des heures d’activité partielle </a:t>
            </a:r>
            <a:r>
              <a:rPr sz="1200" spc="-5" dirty="0">
                <a:latin typeface="Times New Roman"/>
                <a:cs typeface="Times New Roman"/>
              </a:rPr>
              <a:t>envisagées </a:t>
            </a:r>
            <a:r>
              <a:rPr sz="1200" dirty="0">
                <a:latin typeface="Times New Roman"/>
                <a:cs typeface="Times New Roman"/>
              </a:rPr>
              <a:t>à l’unité départementale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UD </a:t>
            </a:r>
            <a:r>
              <a:rPr sz="1200" i="1" dirty="0">
                <a:latin typeface="Times New Roman"/>
                <a:cs typeface="Times New Roman"/>
              </a:rPr>
              <a:t>de la </a:t>
            </a:r>
            <a:r>
              <a:rPr sz="1200" i="1" spc="-5" dirty="0">
                <a:latin typeface="Times New Roman"/>
                <a:cs typeface="Times New Roman"/>
              </a:rPr>
              <a:t>DIRECCTE</a:t>
            </a:r>
            <a:r>
              <a:rPr sz="1200" spc="-5" dirty="0">
                <a:latin typeface="Times New Roman"/>
                <a:cs typeface="Times New Roman"/>
              </a:rPr>
              <a:t>)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son </a:t>
            </a:r>
            <a:r>
              <a:rPr sz="1200" dirty="0">
                <a:latin typeface="Times New Roman"/>
                <a:cs typeface="Times New Roman"/>
              </a:rPr>
              <a:t>département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539115" marR="5080" indent="-342900" algn="just">
              <a:lnSpc>
                <a:spcPct val="99400"/>
              </a:lnSpc>
              <a:spcBef>
                <a:spcPts val="835"/>
              </a:spcBef>
              <a:buChar char="-"/>
              <a:tabLst>
                <a:tab pos="539750" algn="l"/>
              </a:tabLst>
            </a:pPr>
            <a:r>
              <a:rPr sz="1200" dirty="0">
                <a:latin typeface="Times New Roman"/>
                <a:cs typeface="Times New Roman"/>
              </a:rPr>
              <a:t>cette demande, qui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en principe préalable, peut dans le cadre des </a:t>
            </a:r>
            <a:r>
              <a:rPr sz="1200" spc="-5" dirty="0">
                <a:latin typeface="Times New Roman"/>
                <a:cs typeface="Times New Roman"/>
              </a:rPr>
              <a:t>difficultés </a:t>
            </a:r>
            <a:r>
              <a:rPr sz="1200" dirty="0">
                <a:latin typeface="Times New Roman"/>
                <a:cs typeface="Times New Roman"/>
              </a:rPr>
              <a:t>liées à l’épidémie du </a:t>
            </a:r>
            <a:r>
              <a:rPr sz="1200" spc="-5" dirty="0">
                <a:latin typeface="Times New Roman"/>
                <a:cs typeface="Times New Roman"/>
              </a:rPr>
              <a:t>coronavirus, être </a:t>
            </a:r>
            <a:r>
              <a:rPr sz="1200" dirty="0">
                <a:latin typeface="Times New Roman"/>
                <a:cs typeface="Times New Roman"/>
              </a:rPr>
              <a:t>faite a </a:t>
            </a:r>
            <a:r>
              <a:rPr sz="1200" spc="-5" dirty="0">
                <a:latin typeface="Times New Roman"/>
                <a:cs typeface="Times New Roman"/>
              </a:rPr>
              <a:t>posteriori  </a:t>
            </a:r>
            <a:r>
              <a:rPr sz="1200" dirty="0">
                <a:latin typeface="Times New Roman"/>
                <a:cs typeface="Times New Roman"/>
              </a:rPr>
              <a:t>et avec un retard de 30 </a:t>
            </a:r>
            <a:r>
              <a:rPr sz="1200" spc="-5" dirty="0">
                <a:latin typeface="Times New Roman"/>
                <a:cs typeface="Times New Roman"/>
              </a:rPr>
              <a:t>jours. C’est </a:t>
            </a:r>
            <a:r>
              <a:rPr sz="1200" dirty="0">
                <a:latin typeface="Times New Roman"/>
                <a:cs typeface="Times New Roman"/>
              </a:rPr>
              <a:t>une </a:t>
            </a:r>
            <a:r>
              <a:rPr sz="1200" spc="-5" dirty="0">
                <a:latin typeface="Times New Roman"/>
                <a:cs typeface="Times New Roman"/>
              </a:rPr>
              <a:t>mesure </a:t>
            </a:r>
            <a:r>
              <a:rPr sz="1200" dirty="0">
                <a:latin typeface="Times New Roman"/>
                <a:cs typeface="Times New Roman"/>
              </a:rPr>
              <a:t>décidée par le gouvernement. </a:t>
            </a: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la demande porte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une période antérieure à 30 jours  au moment de la demande, celle-ci devra </a:t>
            </a:r>
            <a:r>
              <a:rPr sz="1200" spc="-5" dirty="0">
                <a:latin typeface="Times New Roman"/>
                <a:cs typeface="Times New Roman"/>
              </a:rPr>
              <a:t>être spécifiquement </a:t>
            </a:r>
            <a:r>
              <a:rPr sz="1200" dirty="0">
                <a:latin typeface="Times New Roman"/>
                <a:cs typeface="Times New Roman"/>
              </a:rPr>
              <a:t>motivée. Le gouvernement applique </a:t>
            </a:r>
            <a:r>
              <a:rPr sz="1200" spc="-5" dirty="0">
                <a:latin typeface="Times New Roman"/>
                <a:cs typeface="Times New Roman"/>
              </a:rPr>
              <a:t>ainsi </a:t>
            </a:r>
            <a:r>
              <a:rPr sz="1200" dirty="0">
                <a:latin typeface="Times New Roman"/>
                <a:cs typeface="Times New Roman"/>
              </a:rPr>
              <a:t>à la </a:t>
            </a:r>
            <a:r>
              <a:rPr sz="1200" spc="-5" dirty="0">
                <a:latin typeface="Times New Roman"/>
                <a:cs typeface="Times New Roman"/>
              </a:rPr>
              <a:t>situation </a:t>
            </a:r>
            <a:r>
              <a:rPr sz="1200" dirty="0">
                <a:latin typeface="Times New Roman"/>
                <a:cs typeface="Times New Roman"/>
              </a:rPr>
              <a:t>liée à </a:t>
            </a:r>
            <a:r>
              <a:rPr sz="1200" spc="-5" dirty="0">
                <a:latin typeface="Times New Roman"/>
                <a:cs typeface="Times New Roman"/>
              </a:rPr>
              <a:t>l'épidémie 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coronavirus, </a:t>
            </a:r>
            <a:r>
              <a:rPr sz="1200" dirty="0">
                <a:latin typeface="Times New Roman"/>
                <a:cs typeface="Times New Roman"/>
              </a:rPr>
              <a:t>la dérogation prévue en cas de </a:t>
            </a:r>
            <a:r>
              <a:rPr sz="1200" spc="-5" dirty="0">
                <a:latin typeface="Times New Roman"/>
                <a:cs typeface="Times New Roman"/>
              </a:rPr>
              <a:t>sinistre 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-5" dirty="0">
                <a:latin typeface="Times New Roman"/>
                <a:cs typeface="Times New Roman"/>
              </a:rPr>
              <a:t>d'intempérie (</a:t>
            </a:r>
            <a:r>
              <a:rPr sz="1200" i="1" spc="-5" dirty="0">
                <a:latin typeface="Times New Roman"/>
                <a:cs typeface="Times New Roman"/>
              </a:rPr>
              <a:t>article </a:t>
            </a:r>
            <a:r>
              <a:rPr sz="1200" i="1" dirty="0">
                <a:latin typeface="Times New Roman"/>
                <a:cs typeface="Times New Roman"/>
              </a:rPr>
              <a:t>R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5122-3</a:t>
            </a:r>
            <a:r>
              <a:rPr sz="120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539115" marR="5080" indent="-342900" algn="just">
              <a:lnSpc>
                <a:spcPct val="99400"/>
              </a:lnSpc>
              <a:spcBef>
                <a:spcPts val="875"/>
              </a:spcBef>
              <a:buChar char="-"/>
              <a:tabLst>
                <a:tab pos="539750" algn="l"/>
              </a:tabLst>
            </a:pPr>
            <a:r>
              <a:rPr sz="1200" dirty="0">
                <a:latin typeface="Times New Roman"/>
                <a:cs typeface="Times New Roman"/>
              </a:rPr>
              <a:t>le délai </a:t>
            </a:r>
            <a:r>
              <a:rPr sz="1200" spc="-5" dirty="0">
                <a:latin typeface="Times New Roman"/>
                <a:cs typeface="Times New Roman"/>
              </a:rPr>
              <a:t>d’instruction </a:t>
            </a:r>
            <a:r>
              <a:rPr sz="1200" dirty="0">
                <a:latin typeface="Times New Roman"/>
                <a:cs typeface="Times New Roman"/>
              </a:rPr>
              <a:t>du </a:t>
            </a:r>
            <a:r>
              <a:rPr sz="1200" spc="-5" dirty="0">
                <a:latin typeface="Times New Roman"/>
                <a:cs typeface="Times New Roman"/>
              </a:rPr>
              <a:t>dossier </a:t>
            </a:r>
            <a:r>
              <a:rPr sz="1200" dirty="0">
                <a:latin typeface="Times New Roman"/>
                <a:cs typeface="Times New Roman"/>
              </a:rPr>
              <a:t>et </a:t>
            </a:r>
            <a:r>
              <a:rPr sz="1200" spc="-5" dirty="0">
                <a:latin typeface="Times New Roman"/>
                <a:cs typeface="Times New Roman"/>
              </a:rPr>
              <a:t>l’autorisation administrative </a:t>
            </a:r>
            <a:r>
              <a:rPr sz="1200" dirty="0">
                <a:latin typeface="Times New Roman"/>
                <a:cs typeface="Times New Roman"/>
              </a:rPr>
              <a:t>du recours à l’activité partielle qui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en principe de 15 jours  </a:t>
            </a:r>
            <a:r>
              <a:rPr sz="1200" spc="-5" dirty="0">
                <a:latin typeface="Times New Roman"/>
                <a:cs typeface="Times New Roman"/>
              </a:rPr>
              <a:t>calendaires, </a:t>
            </a:r>
            <a:r>
              <a:rPr sz="1200" dirty="0">
                <a:latin typeface="Times New Roman"/>
                <a:cs typeface="Times New Roman"/>
              </a:rPr>
              <a:t>a été réduit à 48 heures </a:t>
            </a:r>
            <a:r>
              <a:rPr sz="1200" spc="-5" dirty="0">
                <a:latin typeface="Times New Roman"/>
                <a:cs typeface="Times New Roman"/>
              </a:rPr>
              <a:t>selon </a:t>
            </a:r>
            <a:r>
              <a:rPr sz="1200" dirty="0">
                <a:latin typeface="Times New Roman"/>
                <a:cs typeface="Times New Roman"/>
              </a:rPr>
              <a:t>le </a:t>
            </a:r>
            <a:r>
              <a:rPr sz="1200" spc="-5" dirty="0">
                <a:latin typeface="Times New Roman"/>
                <a:cs typeface="Times New Roman"/>
              </a:rPr>
              <a:t>ministère </a:t>
            </a:r>
            <a:r>
              <a:rPr sz="1200" dirty="0">
                <a:latin typeface="Times New Roman"/>
                <a:cs typeface="Times New Roman"/>
              </a:rPr>
              <a:t>du travail dans le cadre des </a:t>
            </a:r>
            <a:r>
              <a:rPr sz="1200" spc="-5" dirty="0">
                <a:latin typeface="Times New Roman"/>
                <a:cs typeface="Times New Roman"/>
              </a:rPr>
              <a:t>mesures prises </a:t>
            </a:r>
            <a:r>
              <a:rPr sz="1200" dirty="0">
                <a:latin typeface="Times New Roman"/>
                <a:cs typeface="Times New Roman"/>
              </a:rPr>
              <a:t>face à </a:t>
            </a:r>
            <a:r>
              <a:rPr sz="1200" spc="-5" dirty="0">
                <a:latin typeface="Times New Roman"/>
                <a:cs typeface="Times New Roman"/>
              </a:rPr>
              <a:t>l'épidémie </a:t>
            </a:r>
            <a:r>
              <a:rPr sz="1200" dirty="0">
                <a:latin typeface="Times New Roman"/>
                <a:cs typeface="Times New Roman"/>
              </a:rPr>
              <a:t>du </a:t>
            </a:r>
            <a:r>
              <a:rPr sz="1200" spc="-5" dirty="0">
                <a:latin typeface="Times New Roman"/>
                <a:cs typeface="Times New Roman"/>
              </a:rPr>
              <a:t>coronavirus.  </a:t>
            </a:r>
            <a:r>
              <a:rPr sz="1200" dirty="0">
                <a:latin typeface="Times New Roman"/>
                <a:cs typeface="Times New Roman"/>
              </a:rPr>
              <a:t>Mais devant </a:t>
            </a:r>
            <a:r>
              <a:rPr sz="1200" spc="-5" dirty="0">
                <a:latin typeface="Times New Roman"/>
                <a:cs typeface="Times New Roman"/>
              </a:rPr>
              <a:t>l’affluence </a:t>
            </a:r>
            <a:r>
              <a:rPr sz="1200" dirty="0">
                <a:latin typeface="Times New Roman"/>
                <a:cs typeface="Times New Roman"/>
              </a:rPr>
              <a:t>des </a:t>
            </a:r>
            <a:r>
              <a:rPr sz="1200" spc="-5" dirty="0">
                <a:latin typeface="Times New Roman"/>
                <a:cs typeface="Times New Roman"/>
              </a:rPr>
              <a:t>demandes, </a:t>
            </a: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n’est </a:t>
            </a:r>
            <a:r>
              <a:rPr sz="1200" dirty="0">
                <a:latin typeface="Times New Roman"/>
                <a:cs typeface="Times New Roman"/>
              </a:rPr>
              <a:t>pas </a:t>
            </a:r>
            <a:r>
              <a:rPr sz="1200" spc="-5" dirty="0">
                <a:latin typeface="Times New Roman"/>
                <a:cs typeface="Times New Roman"/>
              </a:rPr>
              <a:t>sûr </a:t>
            </a:r>
            <a:r>
              <a:rPr sz="1200" dirty="0">
                <a:latin typeface="Times New Roman"/>
                <a:cs typeface="Times New Roman"/>
              </a:rPr>
              <a:t>que ce délai </a:t>
            </a:r>
            <a:r>
              <a:rPr sz="1200" spc="-5" dirty="0">
                <a:latin typeface="Times New Roman"/>
                <a:cs typeface="Times New Roman"/>
              </a:rPr>
              <a:t>soit </a:t>
            </a:r>
            <a:r>
              <a:rPr sz="1200" dirty="0">
                <a:latin typeface="Times New Roman"/>
                <a:cs typeface="Times New Roman"/>
              </a:rPr>
              <a:t>maintenu. </a:t>
            </a:r>
            <a:r>
              <a:rPr sz="1200" spc="-5" dirty="0">
                <a:latin typeface="Times New Roman"/>
                <a:cs typeface="Times New Roman"/>
              </a:rPr>
              <a:t>Des précisions </a:t>
            </a:r>
            <a:r>
              <a:rPr sz="1200" dirty="0">
                <a:latin typeface="Times New Roman"/>
                <a:cs typeface="Times New Roman"/>
              </a:rPr>
              <a:t>apportées par décret et/ou une  </a:t>
            </a:r>
            <a:r>
              <a:rPr sz="1200" spc="-5" dirty="0">
                <a:latin typeface="Times New Roman"/>
                <a:cs typeface="Times New Roman"/>
              </a:rPr>
              <a:t>instruction ministérielle sont </a:t>
            </a:r>
            <a:r>
              <a:rPr sz="1200" dirty="0">
                <a:latin typeface="Times New Roman"/>
                <a:cs typeface="Times New Roman"/>
              </a:rPr>
              <a:t>attendues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539115" marR="5715" indent="-342900" algn="just">
              <a:lnSpc>
                <a:spcPct val="100800"/>
              </a:lnSpc>
              <a:spcBef>
                <a:spcPts val="850"/>
              </a:spcBef>
              <a:buChar char="-"/>
              <a:tabLst>
                <a:tab pos="539750" algn="l"/>
              </a:tabLst>
            </a:pPr>
            <a:r>
              <a:rPr sz="1200" dirty="0">
                <a:latin typeface="Times New Roman"/>
                <a:cs typeface="Times New Roman"/>
              </a:rPr>
              <a:t>une fois la demande </a:t>
            </a:r>
            <a:r>
              <a:rPr sz="1200" spc="-5" dirty="0">
                <a:latin typeface="Times New Roman"/>
                <a:cs typeface="Times New Roman"/>
              </a:rPr>
              <a:t>autorisée, </a:t>
            </a:r>
            <a:r>
              <a:rPr sz="1200" dirty="0">
                <a:latin typeface="Times New Roman"/>
                <a:cs typeface="Times New Roman"/>
              </a:rPr>
              <a:t>l’employeur </a:t>
            </a:r>
            <a:r>
              <a:rPr sz="1200" spc="-5" dirty="0">
                <a:latin typeface="Times New Roman"/>
                <a:cs typeface="Times New Roman"/>
              </a:rPr>
              <a:t>sollicite </a:t>
            </a:r>
            <a:r>
              <a:rPr sz="1200" dirty="0">
                <a:latin typeface="Times New Roman"/>
                <a:cs typeface="Times New Roman"/>
              </a:rPr>
              <a:t>une </a:t>
            </a:r>
            <a:r>
              <a:rPr sz="1200" spc="-5" dirty="0">
                <a:latin typeface="Times New Roman"/>
                <a:cs typeface="Times New Roman"/>
              </a:rPr>
              <a:t>indemnisation </a:t>
            </a:r>
            <a:r>
              <a:rPr sz="1200" dirty="0">
                <a:latin typeface="Times New Roman"/>
                <a:cs typeface="Times New Roman"/>
              </a:rPr>
              <a:t>au titre de l’allocation d’activité partielle </a:t>
            </a:r>
            <a:r>
              <a:rPr sz="1200" spc="-5" dirty="0">
                <a:latin typeface="Times New Roman"/>
                <a:cs typeface="Times New Roman"/>
              </a:rPr>
              <a:t>instruite </a:t>
            </a:r>
            <a:r>
              <a:rPr sz="1200" dirty="0">
                <a:latin typeface="Times New Roman"/>
                <a:cs typeface="Times New Roman"/>
              </a:rPr>
              <a:t>par </a:t>
            </a:r>
            <a:r>
              <a:rPr sz="1200" spc="-5" dirty="0">
                <a:latin typeface="Times New Roman"/>
                <a:cs typeface="Times New Roman"/>
              </a:rPr>
              <a:t>l'unité  </a:t>
            </a:r>
            <a:r>
              <a:rPr sz="1200" dirty="0">
                <a:latin typeface="Times New Roman"/>
                <a:cs typeface="Times New Roman"/>
              </a:rPr>
              <a:t>départementale </a:t>
            </a:r>
            <a:r>
              <a:rPr sz="1200" spc="-5" dirty="0">
                <a:latin typeface="Times New Roman"/>
                <a:cs typeface="Times New Roman"/>
              </a:rPr>
              <a:t>(UD) </a:t>
            </a:r>
            <a:r>
              <a:rPr sz="1200" dirty="0">
                <a:latin typeface="Times New Roman"/>
                <a:cs typeface="Times New Roman"/>
              </a:rPr>
              <a:t>et </a:t>
            </a:r>
            <a:r>
              <a:rPr sz="1200" spc="-5" dirty="0">
                <a:latin typeface="Times New Roman"/>
                <a:cs typeface="Times New Roman"/>
              </a:rPr>
              <a:t>mise </a:t>
            </a:r>
            <a:r>
              <a:rPr sz="1200" dirty="0">
                <a:latin typeface="Times New Roman"/>
                <a:cs typeface="Times New Roman"/>
              </a:rPr>
              <a:t>en paiement par </a:t>
            </a:r>
            <a:r>
              <a:rPr sz="1200" spc="-5" dirty="0">
                <a:latin typeface="Times New Roman"/>
                <a:cs typeface="Times New Roman"/>
              </a:rPr>
              <a:t>l'agence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services </a:t>
            </a:r>
            <a:r>
              <a:rPr sz="1200" dirty="0">
                <a:latin typeface="Times New Roman"/>
                <a:cs typeface="Times New Roman"/>
              </a:rPr>
              <a:t>et de paiement </a:t>
            </a:r>
            <a:r>
              <a:rPr sz="1200" spc="-5" dirty="0">
                <a:latin typeface="Times New Roman"/>
                <a:cs typeface="Times New Roman"/>
              </a:rPr>
              <a:t>(ASP). Cette </a:t>
            </a:r>
            <a:r>
              <a:rPr sz="1200" dirty="0">
                <a:latin typeface="Times New Roman"/>
                <a:cs typeface="Times New Roman"/>
              </a:rPr>
              <a:t>demande </a:t>
            </a:r>
            <a:r>
              <a:rPr sz="1200" spc="-5" dirty="0">
                <a:latin typeface="Times New Roman"/>
                <a:cs typeface="Times New Roman"/>
              </a:rPr>
              <a:t>se </a:t>
            </a:r>
            <a:r>
              <a:rPr sz="1200" dirty="0">
                <a:latin typeface="Times New Roman"/>
                <a:cs typeface="Times New Roman"/>
              </a:rPr>
              <a:t>fait également par voie  </a:t>
            </a:r>
            <a:r>
              <a:rPr sz="1200" spc="-5" dirty="0">
                <a:latin typeface="Times New Roman"/>
                <a:cs typeface="Times New Roman"/>
              </a:rPr>
              <a:t>dématérialisée</a:t>
            </a:r>
            <a:r>
              <a:rPr sz="1200" dirty="0">
                <a:latin typeface="Times New Roman"/>
                <a:cs typeface="Times New Roman"/>
              </a:rPr>
              <a:t> ;</a:t>
            </a:r>
            <a:endParaRPr sz="1200">
              <a:latin typeface="Times New Roman"/>
              <a:cs typeface="Times New Roman"/>
            </a:endParaRPr>
          </a:p>
          <a:p>
            <a:pPr marL="539115" marR="5715" indent="-342900" algn="just">
              <a:lnSpc>
                <a:spcPts val="1420"/>
              </a:lnSpc>
              <a:spcBef>
                <a:spcPts val="905"/>
              </a:spcBef>
              <a:buChar char="-"/>
              <a:tabLst>
                <a:tab pos="539750" algn="l"/>
              </a:tabLst>
            </a:pPr>
            <a:r>
              <a:rPr sz="1200" dirty="0">
                <a:latin typeface="Times New Roman"/>
                <a:cs typeface="Times New Roman"/>
              </a:rPr>
              <a:t>le délai pour </a:t>
            </a:r>
            <a:r>
              <a:rPr sz="1200" spc="-5" dirty="0">
                <a:latin typeface="Times New Roman"/>
                <a:cs typeface="Times New Roman"/>
              </a:rPr>
              <a:t>effectuer </a:t>
            </a:r>
            <a:r>
              <a:rPr sz="1200" dirty="0">
                <a:latin typeface="Times New Roman"/>
                <a:cs typeface="Times New Roman"/>
              </a:rPr>
              <a:t>la demande d’allocation d’activité partielle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de 1 an à compter du terme de la période </a:t>
            </a:r>
            <a:r>
              <a:rPr sz="1200" spc="-5" dirty="0">
                <a:latin typeface="Times New Roman"/>
                <a:cs typeface="Times New Roman"/>
              </a:rPr>
              <a:t>d’autorisation </a:t>
            </a:r>
            <a:r>
              <a:rPr sz="1200" dirty="0">
                <a:latin typeface="Times New Roman"/>
                <a:cs typeface="Times New Roman"/>
              </a:rPr>
              <a:t>de  l’activité partielle.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280"/>
              </a:lnSpc>
            </a:pPr>
            <a:r>
              <a:rPr dirty="0"/>
              <a:t>14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52323"/>
            <a:ext cx="22733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/>
              <a:t>QUESTIONS</a:t>
            </a:r>
            <a:r>
              <a:rPr sz="1600" spc="-55" dirty="0"/>
              <a:t> </a:t>
            </a:r>
            <a:r>
              <a:rPr sz="1600" spc="-10" dirty="0"/>
              <a:t>DIVERSES</a:t>
            </a:r>
            <a:endParaRPr sz="1600"/>
          </a:p>
        </p:txBody>
      </p:sp>
      <p:sp>
        <p:nvSpPr>
          <p:cNvPr id="3" name="object 3"/>
          <p:cNvSpPr/>
          <p:nvPr/>
        </p:nvSpPr>
        <p:spPr>
          <a:xfrm>
            <a:off x="0" y="51901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701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A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18827"/>
            <a:ext cx="5364480" cy="307975"/>
          </a:xfrm>
          <a:custGeom>
            <a:avLst/>
            <a:gdLst/>
            <a:ahLst/>
            <a:cxnLst/>
            <a:rect l="l" t="t" r="r" b="b"/>
            <a:pathLst>
              <a:path w="5364480" h="307975">
                <a:moveTo>
                  <a:pt x="0" y="0"/>
                </a:moveTo>
                <a:lnTo>
                  <a:pt x="5364087" y="0"/>
                </a:lnTo>
                <a:lnTo>
                  <a:pt x="5364087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760584"/>
            <a:ext cx="8460740" cy="307975"/>
          </a:xfrm>
          <a:custGeom>
            <a:avLst/>
            <a:gdLst/>
            <a:ahLst/>
            <a:cxnLst/>
            <a:rect l="l" t="t" r="r" b="b"/>
            <a:pathLst>
              <a:path w="8460740" h="307975">
                <a:moveTo>
                  <a:pt x="0" y="0"/>
                </a:moveTo>
                <a:lnTo>
                  <a:pt x="8460431" y="0"/>
                </a:lnTo>
                <a:lnTo>
                  <a:pt x="8460431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909515"/>
            <a:ext cx="4644390" cy="307975"/>
          </a:xfrm>
          <a:custGeom>
            <a:avLst/>
            <a:gdLst/>
            <a:ahLst/>
            <a:cxnLst/>
            <a:rect l="l" t="t" r="r" b="b"/>
            <a:pathLst>
              <a:path w="4644390" h="307975">
                <a:moveTo>
                  <a:pt x="0" y="0"/>
                </a:moveTo>
                <a:lnTo>
                  <a:pt x="4644007" y="0"/>
                </a:lnTo>
                <a:lnTo>
                  <a:pt x="4644007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739" y="639911"/>
            <a:ext cx="8806815" cy="546608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75"/>
              </a:spcBef>
            </a:pPr>
            <a:r>
              <a:rPr sz="1400" b="1" dirty="0">
                <a:latin typeface="Times New Roman"/>
                <a:cs typeface="Times New Roman"/>
              </a:rPr>
              <a:t>Je </a:t>
            </a:r>
            <a:r>
              <a:rPr sz="1400" b="1" spc="-5" dirty="0">
                <a:latin typeface="Times New Roman"/>
                <a:cs typeface="Times New Roman"/>
              </a:rPr>
              <a:t>suis </a:t>
            </a:r>
            <a:r>
              <a:rPr sz="1400" b="1" dirty="0">
                <a:latin typeface="Times New Roman"/>
                <a:cs typeface="Times New Roman"/>
              </a:rPr>
              <a:t>au </a:t>
            </a:r>
            <a:r>
              <a:rPr sz="1400" b="1" spc="-5" dirty="0">
                <a:latin typeface="Times New Roman"/>
                <a:cs typeface="Times New Roman"/>
              </a:rPr>
              <a:t>chômage technique, est-ce que je peux travailler ailleurs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1770" marR="1487805" algn="just">
              <a:lnSpc>
                <a:spcPct val="151700"/>
              </a:lnSpc>
              <a:spcBef>
                <a:spcPts val="10"/>
              </a:spcBef>
            </a:pPr>
            <a:r>
              <a:rPr sz="1200" spc="-15" dirty="0">
                <a:latin typeface="Times New Roman"/>
                <a:cs typeface="Times New Roman"/>
              </a:rPr>
              <a:t>L’activité </a:t>
            </a:r>
            <a:r>
              <a:rPr sz="1200" dirty="0">
                <a:latin typeface="Times New Roman"/>
                <a:cs typeface="Times New Roman"/>
              </a:rPr>
              <a:t>partielle n’entraîne pas de rupture ou de modification de votre contrat de travail, mais </a:t>
            </a:r>
            <a:r>
              <a:rPr sz="1200" spc="-5" dirty="0">
                <a:latin typeface="Times New Roman"/>
                <a:cs typeface="Times New Roman"/>
              </a:rPr>
              <a:t>sa seule suspension.  Cela signifie </a:t>
            </a:r>
            <a:r>
              <a:rPr sz="1200" dirty="0">
                <a:latin typeface="Times New Roman"/>
                <a:cs typeface="Times New Roman"/>
              </a:rPr>
              <a:t>que le salarié reste lié à </a:t>
            </a:r>
            <a:r>
              <a:rPr sz="1200" spc="-5" dirty="0">
                <a:latin typeface="Times New Roman"/>
                <a:cs typeface="Times New Roman"/>
              </a:rPr>
              <a:t>son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employeur.</a:t>
            </a:r>
            <a:endParaRPr sz="1200">
              <a:latin typeface="Times New Roman"/>
              <a:cs typeface="Times New Roman"/>
            </a:endParaRPr>
          </a:p>
          <a:p>
            <a:pPr marL="191770" marR="5715" algn="just">
              <a:lnSpc>
                <a:spcPct val="99400"/>
              </a:lnSpc>
              <a:spcBef>
                <a:spcPts val="869"/>
              </a:spcBef>
            </a:pP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en principe rien ne </a:t>
            </a:r>
            <a:r>
              <a:rPr sz="1200" spc="-5" dirty="0">
                <a:latin typeface="Times New Roman"/>
                <a:cs typeface="Times New Roman"/>
              </a:rPr>
              <a:t>s’oppose </a:t>
            </a:r>
            <a:r>
              <a:rPr sz="1200" dirty="0">
                <a:latin typeface="Times New Roman"/>
                <a:cs typeface="Times New Roman"/>
              </a:rPr>
              <a:t>à ce que le salarié travaille pour une autre </a:t>
            </a:r>
            <a:r>
              <a:rPr sz="1200" spc="-5" dirty="0">
                <a:latin typeface="Times New Roman"/>
                <a:cs typeface="Times New Roman"/>
              </a:rPr>
              <a:t>entreprise </a:t>
            </a:r>
            <a:r>
              <a:rPr sz="1200" dirty="0">
                <a:latin typeface="Times New Roman"/>
                <a:cs typeface="Times New Roman"/>
              </a:rPr>
              <a:t>aux heures </a:t>
            </a:r>
            <a:r>
              <a:rPr sz="1200" spc="-5" dirty="0">
                <a:latin typeface="Times New Roman"/>
                <a:cs typeface="Times New Roman"/>
              </a:rPr>
              <a:t>chômées, </a:t>
            </a:r>
            <a:r>
              <a:rPr sz="1200" dirty="0">
                <a:latin typeface="Times New Roman"/>
                <a:cs typeface="Times New Roman"/>
              </a:rPr>
              <a:t>il doit </a:t>
            </a:r>
            <a:r>
              <a:rPr sz="1200" spc="-5" dirty="0">
                <a:latin typeface="Times New Roman"/>
                <a:cs typeface="Times New Roman"/>
              </a:rPr>
              <a:t>respecter </a:t>
            </a:r>
            <a:r>
              <a:rPr sz="1200" dirty="0">
                <a:latin typeface="Times New Roman"/>
                <a:cs typeface="Times New Roman"/>
              </a:rPr>
              <a:t>un principe de  loyauté </a:t>
            </a:r>
            <a:r>
              <a:rPr sz="1200" spc="-5" dirty="0">
                <a:latin typeface="Times New Roman"/>
                <a:cs typeface="Times New Roman"/>
              </a:rPr>
              <a:t>vis-à-vis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son employeur, </a:t>
            </a:r>
            <a:r>
              <a:rPr sz="1200" dirty="0">
                <a:latin typeface="Times New Roman"/>
                <a:cs typeface="Times New Roman"/>
              </a:rPr>
              <a:t>qui découle de l’article L1222-1 du code du travail. </a:t>
            </a:r>
            <a:r>
              <a:rPr sz="1200" spc="-10" dirty="0">
                <a:latin typeface="Times New Roman"/>
                <a:cs typeface="Times New Roman"/>
              </a:rPr>
              <a:t>Très </a:t>
            </a:r>
            <a:r>
              <a:rPr sz="1200" dirty="0">
                <a:latin typeface="Times New Roman"/>
                <a:cs typeface="Times New Roman"/>
              </a:rPr>
              <a:t>concrètement, cela </a:t>
            </a:r>
            <a:r>
              <a:rPr sz="1200" spc="-5" dirty="0">
                <a:latin typeface="Times New Roman"/>
                <a:cs typeface="Times New Roman"/>
              </a:rPr>
              <a:t>signifie </a:t>
            </a:r>
            <a:r>
              <a:rPr sz="1200" dirty="0">
                <a:latin typeface="Times New Roman"/>
                <a:cs typeface="Times New Roman"/>
              </a:rPr>
              <a:t>que vous devez  informer votre employeur </a:t>
            </a: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vous entamez une autre activité durant cette période en </a:t>
            </a:r>
            <a:r>
              <a:rPr sz="1200" spc="-5" dirty="0">
                <a:latin typeface="Times New Roman"/>
                <a:cs typeface="Times New Roman"/>
              </a:rPr>
              <a:t>précisant </a:t>
            </a:r>
            <a:r>
              <a:rPr sz="1200" dirty="0">
                <a:latin typeface="Times New Roman"/>
                <a:cs typeface="Times New Roman"/>
              </a:rPr>
              <a:t>le nom de l’employeur et la durée  </a:t>
            </a:r>
            <a:r>
              <a:rPr sz="1200" spc="-5" dirty="0">
                <a:latin typeface="Times New Roman"/>
                <a:cs typeface="Times New Roman"/>
              </a:rPr>
              <a:t>prévisionnelle </a:t>
            </a:r>
            <a:r>
              <a:rPr sz="1200" dirty="0">
                <a:latin typeface="Times New Roman"/>
                <a:cs typeface="Times New Roman"/>
              </a:rPr>
              <a:t>de travail (</a:t>
            </a:r>
            <a:r>
              <a:rPr sz="1200" i="1" dirty="0">
                <a:latin typeface="Times New Roman"/>
                <a:cs typeface="Times New Roman"/>
              </a:rPr>
              <a:t>et en tenant bien </a:t>
            </a:r>
            <a:r>
              <a:rPr sz="1200" i="1" spc="-5" dirty="0">
                <a:latin typeface="Times New Roman"/>
                <a:cs typeface="Times New Roman"/>
              </a:rPr>
              <a:t>évidemment compte </a:t>
            </a:r>
            <a:r>
              <a:rPr sz="1200" i="1" dirty="0">
                <a:latin typeface="Times New Roman"/>
                <a:cs typeface="Times New Roman"/>
              </a:rPr>
              <a:t>des </a:t>
            </a:r>
            <a:r>
              <a:rPr sz="1200" i="1" spc="-5" dirty="0">
                <a:latin typeface="Times New Roman"/>
                <a:cs typeface="Times New Roman"/>
              </a:rPr>
              <a:t>restrictions </a:t>
            </a:r>
            <a:r>
              <a:rPr sz="1200" i="1" dirty="0">
                <a:latin typeface="Times New Roman"/>
                <a:cs typeface="Times New Roman"/>
              </a:rPr>
              <a:t>de </a:t>
            </a:r>
            <a:r>
              <a:rPr sz="1200" i="1" spc="-5" dirty="0">
                <a:latin typeface="Times New Roman"/>
                <a:cs typeface="Times New Roman"/>
              </a:rPr>
              <a:t>déplacement résultant </a:t>
            </a:r>
            <a:r>
              <a:rPr sz="1200" i="1" dirty="0">
                <a:latin typeface="Times New Roman"/>
                <a:cs typeface="Times New Roman"/>
              </a:rPr>
              <a:t>de</a:t>
            </a:r>
            <a:r>
              <a:rPr sz="1200" i="1" spc="6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l’épidémie</a:t>
            </a:r>
            <a:r>
              <a:rPr sz="120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191770">
              <a:lnSpc>
                <a:spcPct val="100000"/>
              </a:lnSpc>
              <a:spcBef>
                <a:spcPts val="865"/>
              </a:spcBef>
            </a:pPr>
            <a:r>
              <a:rPr sz="1200" spc="-40" dirty="0">
                <a:latin typeface="Times New Roman"/>
                <a:cs typeface="Times New Roman"/>
              </a:rPr>
              <a:t>Vous </a:t>
            </a:r>
            <a:r>
              <a:rPr sz="1200" dirty="0">
                <a:latin typeface="Times New Roman"/>
                <a:cs typeface="Times New Roman"/>
              </a:rPr>
              <a:t>ne pouvez pas travailler pour un concurrent </a:t>
            </a: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votre contrat de travail contient une </a:t>
            </a:r>
            <a:r>
              <a:rPr sz="1200" spc="-5" dirty="0">
                <a:latin typeface="Times New Roman"/>
                <a:cs typeface="Times New Roman"/>
              </a:rPr>
              <a:t>clause 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non-concurrence.</a:t>
            </a:r>
            <a:endParaRPr sz="1200">
              <a:latin typeface="Times New Roman"/>
              <a:cs typeface="Times New Roman"/>
            </a:endParaRPr>
          </a:p>
          <a:p>
            <a:pPr marL="191770">
              <a:lnSpc>
                <a:spcPct val="100000"/>
              </a:lnSpc>
              <a:spcBef>
                <a:spcPts val="865"/>
              </a:spcBef>
            </a:pP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donc plus qu’impératif que vous mettiez la main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votre contrat de travail pour éviter tout contentieux avec votre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employeur.</a:t>
            </a:r>
            <a:endParaRPr sz="1200">
              <a:latin typeface="Times New Roman"/>
              <a:cs typeface="Times New Roman"/>
            </a:endParaRPr>
          </a:p>
          <a:p>
            <a:pPr marL="191770" marR="5715">
              <a:lnSpc>
                <a:spcPts val="1390"/>
              </a:lnSpc>
              <a:spcBef>
                <a:spcPts val="950"/>
              </a:spcBef>
            </a:pPr>
            <a:r>
              <a:rPr sz="1200" dirty="0">
                <a:latin typeface="Times New Roman"/>
                <a:cs typeface="Times New Roman"/>
              </a:rPr>
              <a:t>En activité partielle </a:t>
            </a: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le salarié travaille dans une autre </a:t>
            </a:r>
            <a:r>
              <a:rPr sz="1200" spc="-5" dirty="0">
                <a:latin typeface="Times New Roman"/>
                <a:cs typeface="Times New Roman"/>
              </a:rPr>
              <a:t>entreprise, </a:t>
            </a:r>
            <a:r>
              <a:rPr sz="1200" dirty="0">
                <a:latin typeface="Times New Roman"/>
                <a:cs typeface="Times New Roman"/>
              </a:rPr>
              <a:t>le salarié bénéficie de l’indemnité de l’activité partielle et de la  rémunération liée à l’autre emploi.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Le </a:t>
            </a:r>
            <a:r>
              <a:rPr sz="1400" b="1" spc="-5" dirty="0">
                <a:latin typeface="Times New Roman"/>
                <a:cs typeface="Times New Roman"/>
              </a:rPr>
              <a:t>chômage partiel a-t-il un impact </a:t>
            </a:r>
            <a:r>
              <a:rPr sz="1400" b="1" dirty="0">
                <a:latin typeface="Times New Roman"/>
                <a:cs typeface="Times New Roman"/>
              </a:rPr>
              <a:t>sur </a:t>
            </a:r>
            <a:r>
              <a:rPr sz="1400" b="1" spc="-5" dirty="0">
                <a:latin typeface="Times New Roman"/>
                <a:cs typeface="Times New Roman"/>
              </a:rPr>
              <a:t>la répartition de la participation aux bénéfices </a:t>
            </a:r>
            <a:r>
              <a:rPr sz="1400" b="1" dirty="0">
                <a:latin typeface="Times New Roman"/>
                <a:cs typeface="Times New Roman"/>
              </a:rPr>
              <a:t>et </a:t>
            </a:r>
            <a:r>
              <a:rPr sz="1400" b="1" spc="-5" dirty="0">
                <a:latin typeface="Times New Roman"/>
                <a:cs typeface="Times New Roman"/>
              </a:rPr>
              <a:t>de l’intéressement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1770">
              <a:lnSpc>
                <a:spcPct val="100000"/>
              </a:lnSpc>
              <a:spcBef>
                <a:spcPts val="750"/>
              </a:spcBef>
            </a:pPr>
            <a:r>
              <a:rPr sz="1200" spc="-5" dirty="0">
                <a:latin typeface="Times New Roman"/>
                <a:cs typeface="Times New Roman"/>
              </a:rPr>
              <a:t>Non, </a:t>
            </a:r>
            <a:r>
              <a:rPr sz="1200" dirty="0">
                <a:latin typeface="Times New Roman"/>
                <a:cs typeface="Times New Roman"/>
              </a:rPr>
              <a:t>l’activité partielle n’a pas d’impact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les règles de répartition de la participation et de </a:t>
            </a:r>
            <a:r>
              <a:rPr sz="1200" spc="-5" dirty="0">
                <a:latin typeface="Times New Roman"/>
                <a:cs typeface="Times New Roman"/>
              </a:rPr>
              <a:t>l’intéressement.</a:t>
            </a:r>
            <a:endParaRPr sz="1200">
              <a:latin typeface="Times New Roman"/>
              <a:cs typeface="Times New Roman"/>
            </a:endParaRPr>
          </a:p>
          <a:p>
            <a:pPr marL="191770">
              <a:lnSpc>
                <a:spcPct val="100000"/>
              </a:lnSpc>
              <a:spcBef>
                <a:spcPts val="745"/>
              </a:spcBef>
            </a:pPr>
            <a:r>
              <a:rPr sz="1200" dirty="0">
                <a:latin typeface="Times New Roman"/>
                <a:cs typeface="Times New Roman"/>
              </a:rPr>
              <a:t>En revanche, l’activité économique de </a:t>
            </a:r>
            <a:r>
              <a:rPr sz="1200" spc="-5" dirty="0">
                <a:latin typeface="Times New Roman"/>
                <a:cs typeface="Times New Roman"/>
              </a:rPr>
              <a:t>l’entreprise, </a:t>
            </a:r>
            <a:r>
              <a:rPr sz="1200" dirty="0">
                <a:latin typeface="Times New Roman"/>
                <a:cs typeface="Times New Roman"/>
              </a:rPr>
              <a:t>et donc ses </a:t>
            </a:r>
            <a:r>
              <a:rPr sz="1200" spc="-5" dirty="0">
                <a:latin typeface="Times New Roman"/>
                <a:cs typeface="Times New Roman"/>
              </a:rPr>
              <a:t>résultats, risque </a:t>
            </a:r>
            <a:r>
              <a:rPr sz="1200" dirty="0">
                <a:latin typeface="Times New Roman"/>
                <a:cs typeface="Times New Roman"/>
              </a:rPr>
              <a:t>d’être impactée négativement par la </a:t>
            </a:r>
            <a:r>
              <a:rPr sz="1200" spc="-5" dirty="0">
                <a:latin typeface="Times New Roman"/>
                <a:cs typeface="Times New Roman"/>
              </a:rPr>
              <a:t>crise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actuelle.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Times New Roman"/>
                <a:cs typeface="Times New Roman"/>
              </a:rPr>
              <a:t>Pendant combien de temps peut </a:t>
            </a:r>
            <a:r>
              <a:rPr sz="1400" b="1" spc="-10" dirty="0">
                <a:latin typeface="Times New Roman"/>
                <a:cs typeface="Times New Roman"/>
              </a:rPr>
              <a:t>durer </a:t>
            </a:r>
            <a:r>
              <a:rPr sz="1400" b="1" spc="-5" dirty="0">
                <a:latin typeface="Times New Roman"/>
                <a:cs typeface="Times New Roman"/>
              </a:rPr>
              <a:t>l’activité partielle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1770" marR="6350">
              <a:lnSpc>
                <a:spcPts val="1390"/>
              </a:lnSpc>
              <a:spcBef>
                <a:spcPts val="840"/>
              </a:spcBef>
            </a:pPr>
            <a:r>
              <a:rPr sz="1200" spc="-5" dirty="0">
                <a:latin typeface="Times New Roman"/>
                <a:cs typeface="Times New Roman"/>
              </a:rPr>
              <a:t>Selon </a:t>
            </a:r>
            <a:r>
              <a:rPr sz="1200" dirty="0">
                <a:latin typeface="Times New Roman"/>
                <a:cs typeface="Times New Roman"/>
              </a:rPr>
              <a:t>le code du travail, une </a:t>
            </a:r>
            <a:r>
              <a:rPr sz="1200" spc="-5" dirty="0">
                <a:latin typeface="Times New Roman"/>
                <a:cs typeface="Times New Roman"/>
              </a:rPr>
              <a:t>autorisation </a:t>
            </a:r>
            <a:r>
              <a:rPr sz="1200" dirty="0">
                <a:latin typeface="Times New Roman"/>
                <a:cs typeface="Times New Roman"/>
              </a:rPr>
              <a:t>d’activité partielle peut </a:t>
            </a:r>
            <a:r>
              <a:rPr sz="1200" spc="-5" dirty="0">
                <a:latin typeface="Times New Roman"/>
                <a:cs typeface="Times New Roman"/>
              </a:rPr>
              <a:t>être </a:t>
            </a:r>
            <a:r>
              <a:rPr sz="1200" dirty="0">
                <a:latin typeface="Times New Roman"/>
                <a:cs typeface="Times New Roman"/>
              </a:rPr>
              <a:t>accordée pour une durée maximum de 6 </a:t>
            </a:r>
            <a:r>
              <a:rPr sz="1200" spc="-5" dirty="0">
                <a:latin typeface="Times New Roman"/>
                <a:cs typeface="Times New Roman"/>
              </a:rPr>
              <a:t>mois. </a:t>
            </a:r>
            <a:r>
              <a:rPr sz="1200" dirty="0">
                <a:latin typeface="Times New Roman"/>
                <a:cs typeface="Times New Roman"/>
              </a:rPr>
              <a:t>Elle peut </a:t>
            </a:r>
            <a:r>
              <a:rPr sz="1200" spc="-5" dirty="0">
                <a:latin typeface="Times New Roman"/>
                <a:cs typeface="Times New Roman"/>
              </a:rPr>
              <a:t>ensuite être  </a:t>
            </a:r>
            <a:r>
              <a:rPr sz="1200" dirty="0">
                <a:latin typeface="Times New Roman"/>
                <a:cs typeface="Times New Roman"/>
              </a:rPr>
              <a:t>renouvelée pour 6 mois (donc 12 mois au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total).</a:t>
            </a:r>
            <a:endParaRPr sz="1200">
              <a:latin typeface="Times New Roman"/>
              <a:cs typeface="Times New Roman"/>
            </a:endParaRPr>
          </a:p>
          <a:p>
            <a:pPr marL="191770" marR="5080">
              <a:lnSpc>
                <a:spcPts val="1390"/>
              </a:lnSpc>
              <a:spcBef>
                <a:spcPts val="915"/>
              </a:spcBef>
            </a:pPr>
            <a:r>
              <a:rPr sz="1200" spc="-5" dirty="0">
                <a:latin typeface="Times New Roman"/>
                <a:cs typeface="Times New Roman"/>
              </a:rPr>
              <a:t>Dans </a:t>
            </a:r>
            <a:r>
              <a:rPr sz="1200" dirty="0">
                <a:latin typeface="Times New Roman"/>
                <a:cs typeface="Times New Roman"/>
              </a:rPr>
              <a:t>le cas de l’épidémie de </a:t>
            </a:r>
            <a:r>
              <a:rPr sz="1200" spc="-5" dirty="0">
                <a:latin typeface="Times New Roman"/>
                <a:cs typeface="Times New Roman"/>
              </a:rPr>
              <a:t>coronavirus, l’autorisation, </a:t>
            </a:r>
            <a:r>
              <a:rPr sz="1200" dirty="0">
                <a:latin typeface="Times New Roman"/>
                <a:cs typeface="Times New Roman"/>
              </a:rPr>
              <a:t>qui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délivrée, après demande par </a:t>
            </a:r>
            <a:r>
              <a:rPr sz="1200" spc="-5" dirty="0">
                <a:latin typeface="Times New Roman"/>
                <a:cs typeface="Times New Roman"/>
              </a:rPr>
              <a:t>l’entreprise, </a:t>
            </a:r>
            <a:r>
              <a:rPr sz="1200" dirty="0">
                <a:latin typeface="Times New Roman"/>
                <a:cs typeface="Times New Roman"/>
              </a:rPr>
              <a:t>par la </a:t>
            </a:r>
            <a:r>
              <a:rPr sz="1200" spc="-5" dirty="0">
                <a:latin typeface="Times New Roman"/>
                <a:cs typeface="Times New Roman"/>
              </a:rPr>
              <a:t>DIRECCTE, </a:t>
            </a:r>
            <a:r>
              <a:rPr sz="1200" dirty="0">
                <a:latin typeface="Times New Roman"/>
                <a:cs typeface="Times New Roman"/>
              </a:rPr>
              <a:t>durera au  moins le temps du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confinement.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280"/>
              </a:lnSpc>
            </a:pPr>
            <a:r>
              <a:rPr dirty="0"/>
              <a:t>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474" y="6454140"/>
            <a:ext cx="152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276" y="220979"/>
            <a:ext cx="8343265" cy="5993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CHÔMAGES </a:t>
            </a:r>
            <a:r>
              <a:rPr sz="1400" b="1" spc="-25" dirty="0">
                <a:latin typeface="Times New Roman"/>
                <a:cs typeface="Times New Roman"/>
              </a:rPr>
              <a:t>PARTIEL </a:t>
            </a:r>
            <a:r>
              <a:rPr sz="1400" b="1" dirty="0">
                <a:latin typeface="Times New Roman"/>
                <a:cs typeface="Times New Roman"/>
              </a:rPr>
              <a:t>ET COVID 19 : </a:t>
            </a:r>
            <a:r>
              <a:rPr sz="1400" b="1" spc="-60" dirty="0">
                <a:latin typeface="Times New Roman"/>
                <a:cs typeface="Times New Roman"/>
              </a:rPr>
              <a:t>L’ÉTAT </a:t>
            </a:r>
            <a:r>
              <a:rPr sz="1400" b="1" dirty="0">
                <a:latin typeface="Times New Roman"/>
                <a:cs typeface="Times New Roman"/>
              </a:rPr>
              <a:t>DU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DROIT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 marR="9525" algn="just">
              <a:lnSpc>
                <a:spcPct val="100000"/>
              </a:lnSpc>
            </a:pPr>
            <a:r>
              <a:rPr sz="1400" spc="-15" dirty="0">
                <a:latin typeface="Times New Roman"/>
                <a:cs typeface="Times New Roman"/>
              </a:rPr>
              <a:t>De </a:t>
            </a:r>
            <a:r>
              <a:rPr sz="1400" spc="-30" dirty="0">
                <a:latin typeface="Times New Roman"/>
                <a:cs typeface="Times New Roman"/>
              </a:rPr>
              <a:t>nombreuses entreprises </a:t>
            </a:r>
            <a:r>
              <a:rPr sz="1400" spc="-20" dirty="0">
                <a:latin typeface="Times New Roman"/>
                <a:cs typeface="Times New Roman"/>
              </a:rPr>
              <a:t>ont </a:t>
            </a:r>
            <a:r>
              <a:rPr sz="1400" spc="-30" dirty="0">
                <a:latin typeface="Times New Roman"/>
                <a:cs typeface="Times New Roman"/>
              </a:rPr>
              <a:t>annoncé qu’elles allaient recourir </a:t>
            </a:r>
            <a:r>
              <a:rPr sz="1400" dirty="0">
                <a:latin typeface="Times New Roman"/>
                <a:cs typeface="Times New Roman"/>
              </a:rPr>
              <a:t>à </a:t>
            </a:r>
            <a:r>
              <a:rPr sz="1400" spc="-30" dirty="0">
                <a:latin typeface="Times New Roman"/>
                <a:cs typeface="Times New Roman"/>
              </a:rPr>
              <a:t>l’activité partielle </a:t>
            </a:r>
            <a:r>
              <a:rPr sz="1400" spc="-25" dirty="0">
                <a:latin typeface="Times New Roman"/>
                <a:cs typeface="Times New Roman"/>
              </a:rPr>
              <a:t>dans </a:t>
            </a:r>
            <a:r>
              <a:rPr sz="1400" spc="-20" dirty="0">
                <a:latin typeface="Times New Roman"/>
                <a:cs typeface="Times New Roman"/>
              </a:rPr>
              <a:t>le </a:t>
            </a:r>
            <a:r>
              <a:rPr sz="1400" spc="-25" dirty="0">
                <a:latin typeface="Times New Roman"/>
                <a:cs typeface="Times New Roman"/>
              </a:rPr>
              <a:t>cadre </a:t>
            </a:r>
            <a:r>
              <a:rPr sz="1400" spc="-15" dirty="0">
                <a:latin typeface="Times New Roman"/>
                <a:cs typeface="Times New Roman"/>
              </a:rPr>
              <a:t>de </a:t>
            </a:r>
            <a:r>
              <a:rPr sz="1400" spc="-30" dirty="0">
                <a:latin typeface="Times New Roman"/>
                <a:cs typeface="Times New Roman"/>
              </a:rPr>
              <a:t>l’épidémie de  coronavirus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(Covid-19)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9525" algn="just">
              <a:lnSpc>
                <a:spcPct val="101400"/>
              </a:lnSpc>
            </a:pPr>
            <a:r>
              <a:rPr sz="1400" spc="-20" dirty="0">
                <a:latin typeface="Times New Roman"/>
                <a:cs typeface="Times New Roman"/>
              </a:rPr>
              <a:t>L’activité </a:t>
            </a:r>
            <a:r>
              <a:rPr sz="1400" spc="-5" dirty="0">
                <a:latin typeface="Times New Roman"/>
                <a:cs typeface="Times New Roman"/>
              </a:rPr>
              <a:t>partielle (</a:t>
            </a:r>
            <a:r>
              <a:rPr sz="1400" i="1" spc="-5" dirty="0">
                <a:latin typeface="Times New Roman"/>
                <a:cs typeface="Times New Roman"/>
              </a:rPr>
              <a:t>appelée </a:t>
            </a:r>
            <a:r>
              <a:rPr sz="1400" i="1" dirty="0">
                <a:latin typeface="Times New Roman"/>
                <a:cs typeface="Times New Roman"/>
              </a:rPr>
              <a:t>communément chômage </a:t>
            </a:r>
            <a:r>
              <a:rPr sz="1400" i="1" spc="-5" dirty="0">
                <a:latin typeface="Times New Roman"/>
                <a:cs typeface="Times New Roman"/>
              </a:rPr>
              <a:t>partiel</a:t>
            </a:r>
            <a:r>
              <a:rPr sz="1400" spc="-5" dirty="0">
                <a:latin typeface="Times New Roman"/>
                <a:cs typeface="Times New Roman"/>
              </a:rPr>
              <a:t>) </a:t>
            </a:r>
            <a:r>
              <a:rPr sz="1400" dirty="0">
                <a:latin typeface="Times New Roman"/>
                <a:cs typeface="Times New Roman"/>
              </a:rPr>
              <a:t>est un </a:t>
            </a:r>
            <a:r>
              <a:rPr sz="1400" spc="-5" dirty="0">
                <a:latin typeface="Times New Roman"/>
                <a:cs typeface="Times New Roman"/>
              </a:rPr>
              <a:t>dispositif </a:t>
            </a:r>
            <a:r>
              <a:rPr sz="1400" dirty="0">
                <a:latin typeface="Times New Roman"/>
                <a:cs typeface="Times New Roman"/>
              </a:rPr>
              <a:t>qui </a:t>
            </a:r>
            <a:r>
              <a:rPr sz="1400" spc="-5" dirty="0">
                <a:latin typeface="Times New Roman"/>
                <a:cs typeface="Times New Roman"/>
              </a:rPr>
              <a:t>permet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maintenir les salariés  </a:t>
            </a:r>
            <a:r>
              <a:rPr sz="1400" dirty="0">
                <a:latin typeface="Times New Roman"/>
                <a:cs typeface="Times New Roman"/>
              </a:rPr>
              <a:t>dans </a:t>
            </a:r>
            <a:r>
              <a:rPr sz="1400" spc="-5" dirty="0">
                <a:latin typeface="Times New Roman"/>
                <a:cs typeface="Times New Roman"/>
              </a:rPr>
              <a:t>l’emploi afin </a:t>
            </a:r>
            <a:r>
              <a:rPr sz="1400" dirty="0">
                <a:latin typeface="Times New Roman"/>
                <a:cs typeface="Times New Roman"/>
              </a:rPr>
              <a:t>de conserver des </a:t>
            </a:r>
            <a:r>
              <a:rPr sz="1400" spc="-5" dirty="0">
                <a:latin typeface="Times New Roman"/>
                <a:cs typeface="Times New Roman"/>
              </a:rPr>
              <a:t>compétences lorsque l’entreprise fait face </a:t>
            </a:r>
            <a:r>
              <a:rPr sz="1400" dirty="0">
                <a:latin typeface="Times New Roman"/>
                <a:cs typeface="Times New Roman"/>
              </a:rPr>
              <a:t>à des </a:t>
            </a:r>
            <a:r>
              <a:rPr sz="1400" spc="-5" dirty="0">
                <a:latin typeface="Times New Roman"/>
                <a:cs typeface="Times New Roman"/>
              </a:rPr>
              <a:t>difficultés économiques  conjoncturelles.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8600"/>
              </a:lnSpc>
            </a:pPr>
            <a:r>
              <a:rPr sz="1400" spc="-20" dirty="0">
                <a:latin typeface="Times New Roman"/>
                <a:cs typeface="Times New Roman"/>
              </a:rPr>
              <a:t>Le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ministère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du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Travail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estime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qu’en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raison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de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la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crise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du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coronavirus,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à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terme,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plus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de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deux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millions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de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personnes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seraient  concernées </a:t>
            </a:r>
            <a:r>
              <a:rPr sz="1400" spc="-20" dirty="0">
                <a:latin typeface="Times New Roman"/>
                <a:cs typeface="Times New Roman"/>
              </a:rPr>
              <a:t>par </a:t>
            </a:r>
            <a:r>
              <a:rPr sz="1400" spc="-15" dirty="0">
                <a:latin typeface="Times New Roman"/>
                <a:cs typeface="Times New Roman"/>
              </a:rPr>
              <a:t>ce </a:t>
            </a:r>
            <a:r>
              <a:rPr sz="1400" spc="-30" dirty="0">
                <a:latin typeface="Times New Roman"/>
                <a:cs typeface="Times New Roman"/>
              </a:rPr>
              <a:t>dispositif exceptionnel </a:t>
            </a:r>
            <a:r>
              <a:rPr sz="1400" spc="-20" dirty="0">
                <a:latin typeface="Times New Roman"/>
                <a:cs typeface="Times New Roman"/>
              </a:rPr>
              <a:t>qui </a:t>
            </a:r>
            <a:r>
              <a:rPr sz="1400" spc="-30" dirty="0">
                <a:latin typeface="Times New Roman"/>
                <a:cs typeface="Times New Roman"/>
              </a:rPr>
              <a:t>permet </a:t>
            </a:r>
            <a:r>
              <a:rPr sz="1400" dirty="0">
                <a:latin typeface="Times New Roman"/>
                <a:cs typeface="Times New Roman"/>
              </a:rPr>
              <a:t>à </a:t>
            </a:r>
            <a:r>
              <a:rPr sz="1400" spc="-20" dirty="0">
                <a:latin typeface="Times New Roman"/>
                <a:cs typeface="Times New Roman"/>
              </a:rPr>
              <a:t>une </a:t>
            </a:r>
            <a:r>
              <a:rPr sz="1400" spc="-30" dirty="0">
                <a:latin typeface="Times New Roman"/>
                <a:cs typeface="Times New Roman"/>
              </a:rPr>
              <a:t>entreprise </a:t>
            </a:r>
            <a:r>
              <a:rPr sz="1400" spc="-15" dirty="0">
                <a:latin typeface="Times New Roman"/>
                <a:cs typeface="Times New Roman"/>
              </a:rPr>
              <a:t>de </a:t>
            </a:r>
            <a:r>
              <a:rPr sz="1400" spc="-25" dirty="0">
                <a:latin typeface="Times New Roman"/>
                <a:cs typeface="Times New Roman"/>
              </a:rPr>
              <a:t>gérer </a:t>
            </a:r>
            <a:r>
              <a:rPr sz="1400" spc="-20" dirty="0">
                <a:latin typeface="Times New Roman"/>
                <a:cs typeface="Times New Roman"/>
              </a:rPr>
              <a:t>une </a:t>
            </a:r>
            <a:r>
              <a:rPr sz="1400" spc="-25" dirty="0">
                <a:latin typeface="Times New Roman"/>
                <a:cs typeface="Times New Roman"/>
              </a:rPr>
              <a:t>baisse </a:t>
            </a:r>
            <a:r>
              <a:rPr sz="1400" spc="-30" dirty="0">
                <a:latin typeface="Times New Roman"/>
                <a:cs typeface="Times New Roman"/>
              </a:rPr>
              <a:t>d’activité ponctuelle </a:t>
            </a:r>
            <a:r>
              <a:rPr sz="1400" spc="-25" dirty="0">
                <a:latin typeface="Times New Roman"/>
                <a:cs typeface="Times New Roman"/>
              </a:rPr>
              <a:t>sans avoir </a:t>
            </a:r>
            <a:r>
              <a:rPr sz="1400" dirty="0">
                <a:latin typeface="Times New Roman"/>
                <a:cs typeface="Times New Roman"/>
              </a:rPr>
              <a:t>à  </a:t>
            </a:r>
            <a:r>
              <a:rPr sz="1400" spc="-30" dirty="0">
                <a:latin typeface="Times New Roman"/>
                <a:cs typeface="Times New Roman"/>
              </a:rPr>
              <a:t>licencier </a:t>
            </a:r>
            <a:r>
              <a:rPr sz="1400" spc="-20" dirty="0">
                <a:latin typeface="Times New Roman"/>
                <a:cs typeface="Times New Roman"/>
              </a:rPr>
              <a:t>ses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salariés.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1400"/>
              </a:lnSpc>
            </a:pPr>
            <a:r>
              <a:rPr sz="1400" spc="-25" dirty="0">
                <a:latin typeface="Times New Roman"/>
                <a:cs typeface="Times New Roman"/>
              </a:rPr>
              <a:t>Dans </a:t>
            </a:r>
            <a:r>
              <a:rPr sz="1400" spc="-20" dirty="0">
                <a:latin typeface="Times New Roman"/>
                <a:cs typeface="Times New Roman"/>
              </a:rPr>
              <a:t>la </a:t>
            </a:r>
            <a:r>
              <a:rPr sz="1400" spc="-30" dirty="0">
                <a:latin typeface="Times New Roman"/>
                <a:cs typeface="Times New Roman"/>
              </a:rPr>
              <a:t>présente synthèse, </a:t>
            </a:r>
            <a:r>
              <a:rPr sz="1400" spc="-25" dirty="0">
                <a:latin typeface="Times New Roman"/>
                <a:cs typeface="Times New Roman"/>
              </a:rPr>
              <a:t>les </a:t>
            </a:r>
            <a:r>
              <a:rPr sz="1400" spc="-30" dirty="0">
                <a:latin typeface="Times New Roman"/>
                <a:cs typeface="Times New Roman"/>
              </a:rPr>
              <a:t>avocats </a:t>
            </a:r>
            <a:r>
              <a:rPr sz="1400" spc="-15" dirty="0">
                <a:latin typeface="Times New Roman"/>
                <a:cs typeface="Times New Roman"/>
              </a:rPr>
              <a:t>du </a:t>
            </a:r>
            <a:r>
              <a:rPr sz="1400" spc="-30" dirty="0">
                <a:latin typeface="Times New Roman"/>
                <a:cs typeface="Times New Roman"/>
              </a:rPr>
              <a:t>Cabinet RIERA, </a:t>
            </a:r>
            <a:r>
              <a:rPr sz="1400" spc="-20" dirty="0">
                <a:latin typeface="Times New Roman"/>
                <a:cs typeface="Times New Roman"/>
              </a:rPr>
              <a:t>par </a:t>
            </a:r>
            <a:r>
              <a:rPr sz="1400" spc="-15" dirty="0">
                <a:latin typeface="Times New Roman"/>
                <a:cs typeface="Times New Roman"/>
              </a:rPr>
              <a:t>un </a:t>
            </a:r>
            <a:r>
              <a:rPr sz="1400" spc="-25" dirty="0">
                <a:latin typeface="Times New Roman"/>
                <a:cs typeface="Times New Roman"/>
              </a:rPr>
              <a:t>jeu </a:t>
            </a:r>
            <a:r>
              <a:rPr sz="1400" spc="-15" dirty="0">
                <a:latin typeface="Times New Roman"/>
                <a:cs typeface="Times New Roman"/>
              </a:rPr>
              <a:t>de </a:t>
            </a:r>
            <a:r>
              <a:rPr sz="1400" spc="-30" dirty="0">
                <a:latin typeface="Times New Roman"/>
                <a:cs typeface="Times New Roman"/>
              </a:rPr>
              <a:t>questions réponses, </a:t>
            </a:r>
            <a:r>
              <a:rPr sz="1400" spc="-25" dirty="0">
                <a:latin typeface="Times New Roman"/>
                <a:cs typeface="Times New Roman"/>
              </a:rPr>
              <a:t>vous </a:t>
            </a:r>
            <a:r>
              <a:rPr sz="1400" spc="-30" dirty="0">
                <a:latin typeface="Times New Roman"/>
                <a:cs typeface="Times New Roman"/>
              </a:rPr>
              <a:t>exposent </a:t>
            </a:r>
            <a:r>
              <a:rPr sz="1400" spc="-25" dirty="0">
                <a:latin typeface="Times New Roman"/>
                <a:cs typeface="Times New Roman"/>
              </a:rPr>
              <a:t>les  </a:t>
            </a:r>
            <a:r>
              <a:rPr sz="1400" spc="-30" dirty="0">
                <a:latin typeface="Times New Roman"/>
                <a:cs typeface="Times New Roman"/>
              </a:rPr>
              <a:t>conséquences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pratiques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de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ce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dispositif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sur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le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contrat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de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travail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des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salariés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impactés.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99600"/>
              </a:lnSpc>
            </a:pPr>
            <a:r>
              <a:rPr sz="1400" spc="-25" dirty="0">
                <a:latin typeface="Times New Roman"/>
                <a:cs typeface="Times New Roman"/>
              </a:rPr>
              <a:t>Nous avons pris </a:t>
            </a:r>
            <a:r>
              <a:rPr sz="1400" spc="-20" dirty="0">
                <a:latin typeface="Times New Roman"/>
                <a:cs typeface="Times New Roman"/>
              </a:rPr>
              <a:t>le </a:t>
            </a:r>
            <a:r>
              <a:rPr sz="1400" spc="-30" dirty="0">
                <a:latin typeface="Times New Roman"/>
                <a:cs typeface="Times New Roman"/>
              </a:rPr>
              <a:t>parti </a:t>
            </a:r>
            <a:r>
              <a:rPr sz="1400" spc="-15" dirty="0">
                <a:latin typeface="Times New Roman"/>
                <a:cs typeface="Times New Roman"/>
              </a:rPr>
              <a:t>de </a:t>
            </a:r>
            <a:r>
              <a:rPr sz="1400" spc="-30" dirty="0">
                <a:latin typeface="Times New Roman"/>
                <a:cs typeface="Times New Roman"/>
              </a:rPr>
              <a:t>publier rapidement cette synthèse </a:t>
            </a:r>
            <a:r>
              <a:rPr sz="1400" spc="-25" dirty="0">
                <a:latin typeface="Times New Roman"/>
                <a:cs typeface="Times New Roman"/>
              </a:rPr>
              <a:t>bien </a:t>
            </a:r>
            <a:r>
              <a:rPr sz="1400" spc="-20" dirty="0">
                <a:latin typeface="Times New Roman"/>
                <a:cs typeface="Times New Roman"/>
              </a:rPr>
              <a:t>que </a:t>
            </a:r>
            <a:r>
              <a:rPr sz="1400" spc="-15" dirty="0">
                <a:latin typeface="Times New Roman"/>
                <a:cs typeface="Times New Roman"/>
              </a:rPr>
              <a:t>de </a:t>
            </a:r>
            <a:r>
              <a:rPr sz="1400" spc="-30" dirty="0">
                <a:latin typeface="Times New Roman"/>
                <a:cs typeface="Times New Roman"/>
              </a:rPr>
              <a:t>nombreuses </a:t>
            </a:r>
            <a:r>
              <a:rPr sz="1400" spc="-35" dirty="0">
                <a:latin typeface="Times New Roman"/>
                <a:cs typeface="Times New Roman"/>
              </a:rPr>
              <a:t>interrogations </a:t>
            </a:r>
            <a:r>
              <a:rPr sz="1400" spc="-30" dirty="0">
                <a:latin typeface="Times New Roman"/>
                <a:cs typeface="Times New Roman"/>
              </a:rPr>
              <a:t>juridiques </a:t>
            </a:r>
            <a:r>
              <a:rPr sz="1400" spc="-15" dirty="0">
                <a:latin typeface="Times New Roman"/>
                <a:cs typeface="Times New Roman"/>
              </a:rPr>
              <a:t>se </a:t>
            </a:r>
            <a:r>
              <a:rPr sz="1400" spc="-30" dirty="0">
                <a:latin typeface="Times New Roman"/>
                <a:cs typeface="Times New Roman"/>
              </a:rPr>
              <a:t>posent  encore </a:t>
            </a:r>
            <a:r>
              <a:rPr sz="1400" spc="-20" dirty="0">
                <a:latin typeface="Times New Roman"/>
                <a:cs typeface="Times New Roman"/>
              </a:rPr>
              <a:t>sur </a:t>
            </a:r>
            <a:r>
              <a:rPr sz="1400" spc="-25" dirty="0">
                <a:latin typeface="Times New Roman"/>
                <a:cs typeface="Times New Roman"/>
              </a:rPr>
              <a:t>les </a:t>
            </a:r>
            <a:r>
              <a:rPr sz="1400" spc="-30" dirty="0">
                <a:latin typeface="Times New Roman"/>
                <a:cs typeface="Times New Roman"/>
              </a:rPr>
              <a:t>dispositifs finaux </a:t>
            </a:r>
            <a:r>
              <a:rPr sz="1400" spc="-20" dirty="0">
                <a:latin typeface="Times New Roman"/>
                <a:cs typeface="Times New Roman"/>
              </a:rPr>
              <a:t>qui </a:t>
            </a:r>
            <a:r>
              <a:rPr sz="1400" spc="-30" dirty="0">
                <a:latin typeface="Times New Roman"/>
                <a:cs typeface="Times New Roman"/>
              </a:rPr>
              <a:t>seront adoptés </a:t>
            </a:r>
            <a:r>
              <a:rPr sz="1400" spc="-25" dirty="0">
                <a:latin typeface="Times New Roman"/>
                <a:cs typeface="Times New Roman"/>
              </a:rPr>
              <a:t>pour </a:t>
            </a:r>
            <a:r>
              <a:rPr sz="1400" spc="-30" dirty="0">
                <a:latin typeface="Times New Roman"/>
                <a:cs typeface="Times New Roman"/>
              </a:rPr>
              <a:t>régir </a:t>
            </a:r>
            <a:r>
              <a:rPr sz="1400" spc="-25" dirty="0">
                <a:latin typeface="Times New Roman"/>
                <a:cs typeface="Times New Roman"/>
              </a:rPr>
              <a:t>les </a:t>
            </a:r>
            <a:r>
              <a:rPr sz="1400" spc="-30" dirty="0">
                <a:latin typeface="Times New Roman"/>
                <a:cs typeface="Times New Roman"/>
              </a:rPr>
              <a:t>salariés </a:t>
            </a:r>
            <a:r>
              <a:rPr sz="1400" spc="-15" dirty="0">
                <a:latin typeface="Times New Roman"/>
                <a:cs typeface="Times New Roman"/>
              </a:rPr>
              <a:t>en </a:t>
            </a:r>
            <a:r>
              <a:rPr sz="1400" spc="-30" dirty="0">
                <a:latin typeface="Times New Roman"/>
                <a:cs typeface="Times New Roman"/>
              </a:rPr>
              <a:t>chômage partiel. </a:t>
            </a:r>
            <a:r>
              <a:rPr sz="1400" spc="-20" dirty="0">
                <a:latin typeface="Times New Roman"/>
                <a:cs typeface="Times New Roman"/>
              </a:rPr>
              <a:t>Et ce, </a:t>
            </a:r>
            <a:r>
              <a:rPr sz="1400" spc="-25" dirty="0">
                <a:latin typeface="Times New Roman"/>
                <a:cs typeface="Times New Roman"/>
              </a:rPr>
              <a:t>bien </a:t>
            </a:r>
            <a:r>
              <a:rPr sz="1400" spc="-20" dirty="0">
                <a:latin typeface="Times New Roman"/>
                <a:cs typeface="Times New Roman"/>
              </a:rPr>
              <a:t>que </a:t>
            </a:r>
            <a:r>
              <a:rPr sz="1400" spc="-30" dirty="0">
                <a:latin typeface="Times New Roman"/>
                <a:cs typeface="Times New Roman"/>
              </a:rPr>
              <a:t>qu’au-delà  </a:t>
            </a:r>
            <a:r>
              <a:rPr sz="1400" spc="-20" dirty="0">
                <a:latin typeface="Times New Roman"/>
                <a:cs typeface="Times New Roman"/>
              </a:rPr>
              <a:t>des </a:t>
            </a:r>
            <a:r>
              <a:rPr sz="1400" spc="-35" dirty="0">
                <a:latin typeface="Times New Roman"/>
                <a:cs typeface="Times New Roman"/>
              </a:rPr>
              <a:t>interrogations </a:t>
            </a:r>
            <a:r>
              <a:rPr sz="1400" spc="-30" dirty="0">
                <a:latin typeface="Times New Roman"/>
                <a:cs typeface="Times New Roman"/>
              </a:rPr>
              <a:t>juridiques </a:t>
            </a:r>
            <a:r>
              <a:rPr sz="1400" spc="-20" dirty="0">
                <a:latin typeface="Times New Roman"/>
                <a:cs typeface="Times New Roman"/>
              </a:rPr>
              <a:t>qui </a:t>
            </a:r>
            <a:r>
              <a:rPr sz="1400" spc="-30" dirty="0">
                <a:latin typeface="Times New Roman"/>
                <a:cs typeface="Times New Roman"/>
              </a:rPr>
              <a:t>demeurent </a:t>
            </a:r>
            <a:r>
              <a:rPr sz="1400" spc="-20" dirty="0">
                <a:latin typeface="Times New Roman"/>
                <a:cs typeface="Times New Roman"/>
              </a:rPr>
              <a:t>sur la </a:t>
            </a:r>
            <a:r>
              <a:rPr sz="1400" spc="-30" dirty="0">
                <a:latin typeface="Times New Roman"/>
                <a:cs typeface="Times New Roman"/>
              </a:rPr>
              <a:t>portée </a:t>
            </a:r>
            <a:r>
              <a:rPr sz="1400" spc="-15" dirty="0">
                <a:latin typeface="Times New Roman"/>
                <a:cs typeface="Times New Roman"/>
              </a:rPr>
              <a:t>de </a:t>
            </a:r>
            <a:r>
              <a:rPr sz="1400" spc="-30" dirty="0">
                <a:latin typeface="Times New Roman"/>
                <a:cs typeface="Times New Roman"/>
              </a:rPr>
              <a:t>certaines dispositions, </a:t>
            </a:r>
            <a:r>
              <a:rPr sz="1400" spc="-25" dirty="0">
                <a:latin typeface="Times New Roman"/>
                <a:cs typeface="Times New Roman"/>
              </a:rPr>
              <a:t>les </a:t>
            </a:r>
            <a:r>
              <a:rPr sz="1400" spc="-30" dirty="0">
                <a:latin typeface="Times New Roman"/>
                <a:cs typeface="Times New Roman"/>
              </a:rPr>
              <a:t>entreprises </a:t>
            </a:r>
            <a:r>
              <a:rPr sz="1400" spc="-15" dirty="0">
                <a:latin typeface="Times New Roman"/>
                <a:cs typeface="Times New Roman"/>
              </a:rPr>
              <a:t>et </a:t>
            </a:r>
            <a:r>
              <a:rPr sz="1400" spc="-25" dirty="0">
                <a:latin typeface="Times New Roman"/>
                <a:cs typeface="Times New Roman"/>
              </a:rPr>
              <a:t>les </a:t>
            </a:r>
            <a:r>
              <a:rPr sz="1400" spc="-30" dirty="0">
                <a:latin typeface="Times New Roman"/>
                <a:cs typeface="Times New Roman"/>
              </a:rPr>
              <a:t>salariés </a:t>
            </a:r>
            <a:r>
              <a:rPr sz="1400" spc="-35" dirty="0">
                <a:latin typeface="Times New Roman"/>
                <a:cs typeface="Times New Roman"/>
              </a:rPr>
              <a:t>doivent  </a:t>
            </a:r>
            <a:r>
              <a:rPr sz="1400" spc="-30" dirty="0">
                <a:latin typeface="Times New Roman"/>
                <a:cs typeface="Times New Roman"/>
              </a:rPr>
              <a:t>faire </a:t>
            </a:r>
            <a:r>
              <a:rPr sz="1400" spc="-25" dirty="0">
                <a:latin typeface="Times New Roman"/>
                <a:cs typeface="Times New Roman"/>
              </a:rPr>
              <a:t>face </a:t>
            </a:r>
            <a:r>
              <a:rPr sz="1400" spc="-20" dirty="0">
                <a:latin typeface="Times New Roman"/>
                <a:cs typeface="Times New Roman"/>
              </a:rPr>
              <a:t>aux </a:t>
            </a:r>
            <a:r>
              <a:rPr sz="1400" spc="-30" dirty="0">
                <a:latin typeface="Times New Roman"/>
                <a:cs typeface="Times New Roman"/>
              </a:rPr>
              <a:t>injonctions contradictoires </a:t>
            </a:r>
            <a:r>
              <a:rPr sz="1400" spc="-15" dirty="0">
                <a:latin typeface="Times New Roman"/>
                <a:cs typeface="Times New Roman"/>
              </a:rPr>
              <a:t>du </a:t>
            </a:r>
            <a:r>
              <a:rPr sz="1400" spc="-30" dirty="0">
                <a:latin typeface="Times New Roman"/>
                <a:cs typeface="Times New Roman"/>
              </a:rPr>
              <a:t>gouvernement </a:t>
            </a:r>
            <a:r>
              <a:rPr sz="1400" spc="-20" dirty="0">
                <a:latin typeface="Times New Roman"/>
                <a:cs typeface="Times New Roman"/>
              </a:rPr>
              <a:t>qui </a:t>
            </a:r>
            <a:r>
              <a:rPr sz="1400" spc="-30" dirty="0">
                <a:latin typeface="Times New Roman"/>
                <a:cs typeface="Times New Roman"/>
              </a:rPr>
              <a:t>indique </a:t>
            </a:r>
            <a:r>
              <a:rPr sz="1400" spc="-15" dirty="0">
                <a:latin typeface="Times New Roman"/>
                <a:cs typeface="Times New Roman"/>
              </a:rPr>
              <a:t>sa </a:t>
            </a:r>
            <a:r>
              <a:rPr sz="1400" spc="-30" dirty="0">
                <a:latin typeface="Times New Roman"/>
                <a:cs typeface="Times New Roman"/>
              </a:rPr>
              <a:t>volonté </a:t>
            </a:r>
            <a:r>
              <a:rPr sz="1400" spc="-35" dirty="0">
                <a:latin typeface="Times New Roman"/>
                <a:cs typeface="Times New Roman"/>
              </a:rPr>
              <a:t>d’ouvrir </a:t>
            </a:r>
            <a:r>
              <a:rPr sz="1400" spc="-10" dirty="0">
                <a:latin typeface="Times New Roman"/>
                <a:cs typeface="Times New Roman"/>
              </a:rPr>
              <a:t>largement </a:t>
            </a:r>
            <a:r>
              <a:rPr sz="1400" spc="-5" dirty="0">
                <a:latin typeface="Times New Roman"/>
                <a:cs typeface="Times New Roman"/>
              </a:rPr>
              <a:t>l’accès </a:t>
            </a:r>
            <a:r>
              <a:rPr sz="1400" dirty="0">
                <a:latin typeface="Times New Roman"/>
                <a:cs typeface="Times New Roman"/>
              </a:rPr>
              <a:t>au </a:t>
            </a:r>
            <a:r>
              <a:rPr sz="1400" spc="-5" dirty="0">
                <a:latin typeface="Times New Roman"/>
                <a:cs typeface="Times New Roman"/>
              </a:rPr>
              <a:t>chômage  partiel, mais </a:t>
            </a:r>
            <a:r>
              <a:rPr sz="1400" dirty="0">
                <a:latin typeface="Times New Roman"/>
                <a:cs typeface="Times New Roman"/>
              </a:rPr>
              <a:t>qui en </a:t>
            </a:r>
            <a:r>
              <a:rPr sz="1400" spc="-5" dirty="0">
                <a:latin typeface="Times New Roman"/>
                <a:cs typeface="Times New Roman"/>
              </a:rPr>
              <a:t>même temps, déclare qu’il </a:t>
            </a:r>
            <a:r>
              <a:rPr sz="1400" dirty="0">
                <a:latin typeface="Times New Roman"/>
                <a:cs typeface="Times New Roman"/>
              </a:rPr>
              <a:t>est </a:t>
            </a:r>
            <a:r>
              <a:rPr sz="1400" spc="-5" dirty="0">
                <a:latin typeface="Times New Roman"/>
                <a:cs typeface="Times New Roman"/>
              </a:rPr>
              <a:t>hors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question </a:t>
            </a:r>
            <a:r>
              <a:rPr sz="1400" dirty="0">
                <a:latin typeface="Times New Roman"/>
                <a:cs typeface="Times New Roman"/>
              </a:rPr>
              <a:t>que </a:t>
            </a:r>
            <a:r>
              <a:rPr sz="1400" spc="-5" dirty="0">
                <a:latin typeface="Times New Roman"/>
                <a:cs typeface="Times New Roman"/>
              </a:rPr>
              <a:t>toute l’économie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s’arrête.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9525" algn="just">
              <a:lnSpc>
                <a:spcPct val="100699"/>
              </a:lnSpc>
            </a:pPr>
            <a:r>
              <a:rPr sz="1400" dirty="0">
                <a:latin typeface="Times New Roman"/>
                <a:cs typeface="Times New Roman"/>
              </a:rPr>
              <a:t>C’est dans ce </a:t>
            </a:r>
            <a:r>
              <a:rPr sz="1400" spc="-5" dirty="0">
                <a:latin typeface="Times New Roman"/>
                <a:cs typeface="Times New Roman"/>
              </a:rPr>
              <a:t>cadre juridique </a:t>
            </a:r>
            <a:r>
              <a:rPr sz="1400" dirty="0">
                <a:latin typeface="Times New Roman"/>
                <a:cs typeface="Times New Roman"/>
              </a:rPr>
              <a:t>et social </a:t>
            </a:r>
            <a:r>
              <a:rPr sz="1400" spc="-5" dirty="0">
                <a:latin typeface="Times New Roman"/>
                <a:cs typeface="Times New Roman"/>
              </a:rPr>
              <a:t>mouvant </a:t>
            </a:r>
            <a:r>
              <a:rPr sz="1400" dirty="0">
                <a:latin typeface="Times New Roman"/>
                <a:cs typeface="Times New Roman"/>
              </a:rPr>
              <a:t>et </a:t>
            </a:r>
            <a:r>
              <a:rPr sz="1400" spc="-5" dirty="0">
                <a:latin typeface="Times New Roman"/>
                <a:cs typeface="Times New Roman"/>
              </a:rPr>
              <a:t>encore </a:t>
            </a:r>
            <a:r>
              <a:rPr sz="1400" dirty="0">
                <a:latin typeface="Times New Roman"/>
                <a:cs typeface="Times New Roman"/>
              </a:rPr>
              <a:t>en </a:t>
            </a:r>
            <a:r>
              <a:rPr sz="1400" spc="-5" dirty="0">
                <a:latin typeface="Times New Roman"/>
                <a:cs typeface="Times New Roman"/>
              </a:rPr>
              <a:t>construction </a:t>
            </a:r>
            <a:r>
              <a:rPr sz="1400" dirty="0">
                <a:latin typeface="Times New Roman"/>
                <a:cs typeface="Times New Roman"/>
              </a:rPr>
              <a:t>pour </a:t>
            </a:r>
            <a:r>
              <a:rPr sz="1400" spc="-5" dirty="0">
                <a:latin typeface="Times New Roman"/>
                <a:cs typeface="Times New Roman"/>
              </a:rPr>
              <a:t>nombres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questions </a:t>
            </a:r>
            <a:r>
              <a:rPr sz="1400" dirty="0">
                <a:latin typeface="Times New Roman"/>
                <a:cs typeface="Times New Roman"/>
              </a:rPr>
              <a:t>que nous  proposons une </a:t>
            </a:r>
            <a:r>
              <a:rPr sz="1400" spc="-5" dirty="0">
                <a:latin typeface="Times New Roman"/>
                <a:cs typeface="Times New Roman"/>
              </a:rPr>
              <a:t>première photographie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l’état </a:t>
            </a:r>
            <a:r>
              <a:rPr sz="1400" dirty="0">
                <a:latin typeface="Times New Roman"/>
                <a:cs typeface="Times New Roman"/>
              </a:rPr>
              <a:t>du </a:t>
            </a:r>
            <a:r>
              <a:rPr sz="1400" spc="-5" dirty="0">
                <a:latin typeface="Times New Roman"/>
                <a:cs typeface="Times New Roman"/>
              </a:rPr>
              <a:t>droit </a:t>
            </a:r>
            <a:r>
              <a:rPr sz="1400" dirty="0">
                <a:latin typeface="Times New Roman"/>
                <a:cs typeface="Times New Roman"/>
              </a:rPr>
              <a:t>du </a:t>
            </a:r>
            <a:r>
              <a:rPr sz="1400" spc="-5" dirty="0">
                <a:latin typeface="Times New Roman"/>
                <a:cs typeface="Times New Roman"/>
              </a:rPr>
              <a:t>chômage partiel afin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répondre </a:t>
            </a:r>
            <a:r>
              <a:rPr sz="1400" dirty="0">
                <a:latin typeface="Times New Roman"/>
                <a:cs typeface="Times New Roman"/>
              </a:rPr>
              <a:t>aux </a:t>
            </a:r>
            <a:r>
              <a:rPr sz="1400" spc="-5" dirty="0">
                <a:latin typeface="Times New Roman"/>
                <a:cs typeface="Times New Roman"/>
              </a:rPr>
              <a:t>nombreuses  questions </a:t>
            </a:r>
            <a:r>
              <a:rPr sz="1400" dirty="0">
                <a:latin typeface="Times New Roman"/>
                <a:cs typeface="Times New Roman"/>
              </a:rPr>
              <a:t>qui nous sont posées </a:t>
            </a:r>
            <a:r>
              <a:rPr sz="1400" spc="-5" dirty="0">
                <a:latin typeface="Times New Roman"/>
                <a:cs typeface="Times New Roman"/>
              </a:rPr>
              <a:t>quotidiennement </a:t>
            </a:r>
            <a:r>
              <a:rPr sz="1400" dirty="0">
                <a:latin typeface="Times New Roman"/>
                <a:cs typeface="Times New Roman"/>
              </a:rPr>
              <a:t>dans </a:t>
            </a:r>
            <a:r>
              <a:rPr sz="1400" spc="-5" dirty="0">
                <a:latin typeface="Times New Roman"/>
                <a:cs typeface="Times New Roman"/>
              </a:rPr>
              <a:t>la période exceptionnelle </a:t>
            </a:r>
            <a:r>
              <a:rPr sz="1400" dirty="0">
                <a:latin typeface="Times New Roman"/>
                <a:cs typeface="Times New Roman"/>
              </a:rPr>
              <a:t>que nous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vivons.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Prenez </a:t>
            </a:r>
            <a:r>
              <a:rPr sz="1400" dirty="0">
                <a:latin typeface="Times New Roman"/>
                <a:cs typeface="Times New Roman"/>
              </a:rPr>
              <a:t>soin de vous,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24827" y="6405372"/>
            <a:ext cx="20478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Maitre </a:t>
            </a:r>
            <a:r>
              <a:rPr sz="1400" b="1" spc="-5" dirty="0">
                <a:latin typeface="Times New Roman"/>
                <a:cs typeface="Times New Roman"/>
              </a:rPr>
              <a:t>Dominique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RIERA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474" y="6454140"/>
            <a:ext cx="152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9154" y="235752"/>
            <a:ext cx="4704071" cy="25578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1678" y="2849371"/>
            <a:ext cx="4378960" cy="11258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just">
              <a:lnSpc>
                <a:spcPct val="101699"/>
              </a:lnSpc>
              <a:spcBef>
                <a:spcPts val="60"/>
              </a:spcBef>
            </a:pPr>
            <a:r>
              <a:rPr sz="1800" spc="-5" dirty="0"/>
              <a:t>Le </a:t>
            </a:r>
            <a:r>
              <a:rPr sz="1800" spc="-10" dirty="0"/>
              <a:t>numéro </a:t>
            </a:r>
            <a:r>
              <a:rPr sz="1800" dirty="0"/>
              <a:t>vert </a:t>
            </a:r>
            <a:r>
              <a:rPr sz="1800" spc="-5" dirty="0"/>
              <a:t>qui répond aux questions  sur le nouveau coronavirus </a:t>
            </a:r>
            <a:r>
              <a:rPr sz="1800" spc="-15" dirty="0"/>
              <a:t>(SARS-CoV-2,  </a:t>
            </a:r>
            <a:r>
              <a:rPr sz="1800" spc="-5" dirty="0"/>
              <a:t>Covid-19) est ouvert </a:t>
            </a:r>
            <a:r>
              <a:rPr sz="1800" dirty="0"/>
              <a:t>24 </a:t>
            </a:r>
            <a:r>
              <a:rPr sz="1800" spc="-10" dirty="0"/>
              <a:t>heures </a:t>
            </a:r>
            <a:r>
              <a:rPr sz="1800" spc="-5" dirty="0"/>
              <a:t>sur </a:t>
            </a:r>
            <a:r>
              <a:rPr sz="1800" dirty="0"/>
              <a:t>24 et</a:t>
            </a:r>
            <a:r>
              <a:rPr sz="1800" spc="-165" dirty="0"/>
              <a:t> </a:t>
            </a:r>
            <a:r>
              <a:rPr sz="1800" dirty="0"/>
              <a:t>7</a:t>
            </a:r>
            <a:endParaRPr sz="1800"/>
          </a:p>
          <a:p>
            <a:pPr marL="12700" algn="just">
              <a:lnSpc>
                <a:spcPts val="2110"/>
              </a:lnSpc>
            </a:pPr>
            <a:r>
              <a:rPr sz="1800" spc="-5" dirty="0"/>
              <a:t>jours sur </a:t>
            </a:r>
            <a:r>
              <a:rPr sz="1800" dirty="0"/>
              <a:t>7 : 0 800 130</a:t>
            </a:r>
            <a:r>
              <a:rPr sz="1800" spc="-45" dirty="0"/>
              <a:t> </a:t>
            </a:r>
            <a:r>
              <a:rPr sz="1800" dirty="0"/>
              <a:t>000</a:t>
            </a:r>
            <a:endParaRPr sz="1800"/>
          </a:p>
        </p:txBody>
      </p:sp>
      <p:sp>
        <p:nvSpPr>
          <p:cNvPr id="5" name="object 5"/>
          <p:cNvSpPr/>
          <p:nvPr/>
        </p:nvSpPr>
        <p:spPr>
          <a:xfrm>
            <a:off x="5004047" y="260648"/>
            <a:ext cx="4019396" cy="2376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174" y="6494497"/>
            <a:ext cx="12700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80"/>
              </a:lnSpc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37311"/>
            <a:ext cx="1068070" cy="621030"/>
          </a:xfrm>
          <a:custGeom>
            <a:avLst/>
            <a:gdLst/>
            <a:ahLst/>
            <a:cxnLst/>
            <a:rect l="l" t="t" r="r" b="b"/>
            <a:pathLst>
              <a:path w="1068070" h="621029">
                <a:moveTo>
                  <a:pt x="0" y="620688"/>
                </a:moveTo>
                <a:lnTo>
                  <a:pt x="0" y="0"/>
                </a:lnTo>
                <a:lnTo>
                  <a:pt x="1067659" y="0"/>
                </a:lnTo>
                <a:lnTo>
                  <a:pt x="1067659" y="620688"/>
                </a:lnTo>
                <a:lnTo>
                  <a:pt x="0" y="6206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8318"/>
            <a:ext cx="9144000" cy="307975"/>
          </a:xfrm>
          <a:custGeom>
            <a:avLst/>
            <a:gdLst/>
            <a:ahLst/>
            <a:cxnLst/>
            <a:rect l="l" t="t" r="r" b="b"/>
            <a:pathLst>
              <a:path w="9144000" h="307975">
                <a:moveTo>
                  <a:pt x="0" y="0"/>
                </a:moveTo>
                <a:lnTo>
                  <a:pt x="9144000" y="0"/>
                </a:lnTo>
                <a:lnTo>
                  <a:pt x="9144000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908720"/>
            <a:ext cx="9144000" cy="277495"/>
          </a:xfrm>
          <a:custGeom>
            <a:avLst/>
            <a:gdLst/>
            <a:ahLst/>
            <a:cxnLst/>
            <a:rect l="l" t="t" r="r" b="b"/>
            <a:pathLst>
              <a:path w="9144000" h="277494">
                <a:moveTo>
                  <a:pt x="0" y="0"/>
                </a:moveTo>
                <a:lnTo>
                  <a:pt x="9144000" y="0"/>
                </a:lnTo>
                <a:lnTo>
                  <a:pt x="9144000" y="276998"/>
                </a:lnTo>
                <a:lnTo>
                  <a:pt x="0" y="276998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359" y="0"/>
            <a:ext cx="6509384" cy="119126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106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Dans quelles situations l’employeur peut-il demander le recours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à 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l’activité partielle</a:t>
            </a:r>
            <a:r>
              <a:rPr sz="1400" b="1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2700" marR="1816100">
              <a:lnSpc>
                <a:spcPts val="1300"/>
              </a:lnSpc>
              <a:spcBef>
                <a:spcPts val="815"/>
              </a:spcBef>
            </a:pPr>
            <a:r>
              <a:rPr sz="1100" b="1" spc="-5" dirty="0">
                <a:latin typeface="Times New Roman"/>
                <a:cs typeface="Times New Roman"/>
              </a:rPr>
              <a:t>Qu’est-ce-que l’activité partielle (ou chômage partiel, </a:t>
            </a:r>
            <a:r>
              <a:rPr sz="1100" b="1" dirty="0">
                <a:latin typeface="Times New Roman"/>
                <a:cs typeface="Times New Roman"/>
              </a:rPr>
              <a:t>ou </a:t>
            </a:r>
            <a:r>
              <a:rPr sz="1100" b="1" spc="-5" dirty="0">
                <a:latin typeface="Times New Roman"/>
                <a:cs typeface="Times New Roman"/>
              </a:rPr>
              <a:t>chômage technique) </a:t>
            </a:r>
            <a:r>
              <a:rPr sz="1100" b="1" dirty="0">
                <a:latin typeface="Times New Roman"/>
                <a:cs typeface="Times New Roman"/>
              </a:rPr>
              <a:t>?  </a:t>
            </a:r>
            <a:r>
              <a:rPr sz="1100" b="1" spc="-10" dirty="0">
                <a:latin typeface="Times New Roman"/>
                <a:cs typeface="Times New Roman"/>
              </a:rPr>
              <a:t>Quelles </a:t>
            </a:r>
            <a:r>
              <a:rPr sz="1100" b="1" spc="-5" dirty="0">
                <a:latin typeface="Times New Roman"/>
                <a:cs typeface="Times New Roman"/>
              </a:rPr>
              <a:t>conséquences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l’activité partielle sur le contrat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travail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LES SALARIÉS CONCERNÉS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PAR 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L’ACTIVITÉ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PARTIELLE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1222247"/>
            <a:ext cx="3752850" cy="854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Je </a:t>
            </a:r>
            <a:r>
              <a:rPr sz="1100" b="1" spc="-5" dirty="0">
                <a:latin typeface="Times New Roman"/>
                <a:cs typeface="Times New Roman"/>
              </a:rPr>
              <a:t>suis en </a:t>
            </a:r>
            <a:r>
              <a:rPr sz="1100" b="1" dirty="0">
                <a:latin typeface="Times New Roman"/>
                <a:cs typeface="Times New Roman"/>
              </a:rPr>
              <a:t>CDD, </a:t>
            </a:r>
            <a:r>
              <a:rPr sz="1100" b="1" spc="-5" dirty="0">
                <a:latin typeface="Times New Roman"/>
                <a:cs typeface="Times New Roman"/>
              </a:rPr>
              <a:t>puis-je bénéficier </a:t>
            </a:r>
            <a:r>
              <a:rPr sz="1100" b="1" dirty="0">
                <a:latin typeface="Times New Roman"/>
                <a:cs typeface="Times New Roman"/>
              </a:rPr>
              <a:t>du </a:t>
            </a:r>
            <a:r>
              <a:rPr sz="1100" b="1" spc="-5" dirty="0">
                <a:latin typeface="Times New Roman"/>
                <a:cs typeface="Times New Roman"/>
              </a:rPr>
              <a:t>chômage technique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12700" marR="55880">
              <a:lnSpc>
                <a:spcPts val="1320"/>
              </a:lnSpc>
              <a:spcBef>
                <a:spcPts val="30"/>
              </a:spcBef>
            </a:pPr>
            <a:r>
              <a:rPr sz="1100" b="1" dirty="0">
                <a:latin typeface="Times New Roman"/>
                <a:cs typeface="Times New Roman"/>
              </a:rPr>
              <a:t>Je </a:t>
            </a:r>
            <a:r>
              <a:rPr sz="1100" b="1" spc="-5" dirty="0">
                <a:latin typeface="Times New Roman"/>
                <a:cs typeface="Times New Roman"/>
              </a:rPr>
              <a:t>suis en forfait jour, je peux bénéficier </a:t>
            </a:r>
            <a:r>
              <a:rPr sz="1100" b="1" dirty="0">
                <a:latin typeface="Times New Roman"/>
                <a:cs typeface="Times New Roman"/>
              </a:rPr>
              <a:t>du </a:t>
            </a:r>
            <a:r>
              <a:rPr sz="1100" b="1" spc="-5" dirty="0">
                <a:latin typeface="Times New Roman"/>
                <a:cs typeface="Times New Roman"/>
              </a:rPr>
              <a:t>chômage partiel </a:t>
            </a:r>
            <a:r>
              <a:rPr sz="1100" b="1" dirty="0">
                <a:latin typeface="Times New Roman"/>
                <a:cs typeface="Times New Roman"/>
              </a:rPr>
              <a:t>?  </a:t>
            </a:r>
            <a:r>
              <a:rPr sz="1100" b="1" spc="-5" dirty="0">
                <a:latin typeface="Times New Roman"/>
                <a:cs typeface="Times New Roman"/>
              </a:rPr>
              <a:t>Les intérimaires ont-ils droit </a:t>
            </a:r>
            <a:r>
              <a:rPr sz="1100" b="1" dirty="0">
                <a:latin typeface="Times New Roman"/>
                <a:cs typeface="Times New Roman"/>
              </a:rPr>
              <a:t>au </a:t>
            </a:r>
            <a:r>
              <a:rPr sz="1100" b="1" spc="-5" dirty="0">
                <a:latin typeface="Times New Roman"/>
                <a:cs typeface="Times New Roman"/>
              </a:rPr>
              <a:t>chômage partiel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40"/>
              </a:lnSpc>
            </a:pPr>
            <a:r>
              <a:rPr sz="1100" b="1" dirty="0">
                <a:latin typeface="Times New Roman"/>
                <a:cs typeface="Times New Roman"/>
              </a:rPr>
              <a:t>Je </a:t>
            </a:r>
            <a:r>
              <a:rPr sz="1100" b="1" spc="-5" dirty="0">
                <a:latin typeface="Times New Roman"/>
                <a:cs typeface="Times New Roman"/>
              </a:rPr>
              <a:t>suis saisonnier </a:t>
            </a:r>
            <a:r>
              <a:rPr sz="1100" b="1" dirty="0">
                <a:latin typeface="Times New Roman"/>
                <a:cs typeface="Times New Roman"/>
              </a:rPr>
              <a:t>dans une </a:t>
            </a:r>
            <a:r>
              <a:rPr sz="1100" b="1" spc="-5" dirty="0">
                <a:latin typeface="Times New Roman"/>
                <a:cs typeface="Times New Roman"/>
              </a:rPr>
              <a:t>station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ski, ai-je droit </a:t>
            </a:r>
            <a:r>
              <a:rPr sz="1100" b="1" dirty="0">
                <a:latin typeface="Times New Roman"/>
                <a:cs typeface="Times New Roman"/>
              </a:rPr>
              <a:t>à</a:t>
            </a:r>
            <a:r>
              <a:rPr sz="1100" b="1" spc="-6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l’activité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sz="1100" b="1" spc="-5" dirty="0">
                <a:latin typeface="Times New Roman"/>
                <a:cs typeface="Times New Roman"/>
              </a:rPr>
              <a:t>partielle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261170"/>
            <a:ext cx="9133205" cy="277495"/>
          </a:xfrm>
          <a:custGeom>
            <a:avLst/>
            <a:gdLst/>
            <a:ahLst/>
            <a:cxnLst/>
            <a:rect l="l" t="t" r="r" b="b"/>
            <a:pathLst>
              <a:path w="9133205" h="277494">
                <a:moveTo>
                  <a:pt x="0" y="276998"/>
                </a:moveTo>
                <a:lnTo>
                  <a:pt x="0" y="0"/>
                </a:lnTo>
                <a:lnTo>
                  <a:pt x="9132619" y="0"/>
                </a:lnTo>
                <a:lnTo>
                  <a:pt x="9132619" y="276998"/>
                </a:lnTo>
                <a:lnTo>
                  <a:pt x="0" y="276998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7359" y="2194328"/>
            <a:ext cx="7882255" cy="140652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ACTIVITÉ </a:t>
            </a:r>
            <a:r>
              <a:rPr sz="12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PARTIELLE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INDEMNISATION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720"/>
              </a:spcBef>
            </a:pPr>
            <a:r>
              <a:rPr sz="1100" b="1" spc="-10" dirty="0">
                <a:latin typeface="Times New Roman"/>
                <a:cs typeface="Times New Roman"/>
              </a:rPr>
              <a:t>Quelle </a:t>
            </a:r>
            <a:r>
              <a:rPr sz="1100" b="1" spc="-5" dirty="0">
                <a:latin typeface="Times New Roman"/>
                <a:cs typeface="Times New Roman"/>
              </a:rPr>
              <a:t>indemnisation </a:t>
            </a:r>
            <a:r>
              <a:rPr sz="1100" b="1" dirty="0">
                <a:latin typeface="Times New Roman"/>
                <a:cs typeface="Times New Roman"/>
              </a:rPr>
              <a:t>va </a:t>
            </a:r>
            <a:r>
              <a:rPr sz="1100" b="1" spc="-5" dirty="0">
                <a:latin typeface="Times New Roman"/>
                <a:cs typeface="Times New Roman"/>
              </a:rPr>
              <a:t>être versée </a:t>
            </a:r>
            <a:r>
              <a:rPr sz="1100" b="1" dirty="0">
                <a:latin typeface="Times New Roman"/>
                <a:cs typeface="Times New Roman"/>
              </a:rPr>
              <a:t>au </a:t>
            </a:r>
            <a:r>
              <a:rPr sz="1100" b="1" spc="-5" dirty="0">
                <a:latin typeface="Times New Roman"/>
                <a:cs typeface="Times New Roman"/>
              </a:rPr>
              <a:t>salarié</a:t>
            </a:r>
            <a:r>
              <a:rPr sz="1100" b="1" dirty="0">
                <a:latin typeface="Times New Roman"/>
                <a:cs typeface="Times New Roman"/>
              </a:rPr>
              <a:t> ?</a:t>
            </a:r>
            <a:endParaRPr sz="1100">
              <a:latin typeface="Times New Roman"/>
              <a:cs typeface="Times New Roman"/>
            </a:endParaRPr>
          </a:p>
          <a:p>
            <a:pPr marL="12700" marR="4231005">
              <a:lnSpc>
                <a:spcPts val="1320"/>
              </a:lnSpc>
              <a:spcBef>
                <a:spcPts val="35"/>
              </a:spcBef>
            </a:pPr>
            <a:r>
              <a:rPr sz="1100" b="1" spc="-10" dirty="0">
                <a:latin typeface="Times New Roman"/>
                <a:cs typeface="Times New Roman"/>
              </a:rPr>
              <a:t>Quelle </a:t>
            </a:r>
            <a:r>
              <a:rPr sz="1100" b="1" spc="-5" dirty="0">
                <a:latin typeface="Times New Roman"/>
                <a:cs typeface="Times New Roman"/>
              </a:rPr>
              <a:t>est l’assiette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calcul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la rémunération maintenue </a:t>
            </a:r>
            <a:r>
              <a:rPr sz="1100" b="1" dirty="0">
                <a:latin typeface="Times New Roman"/>
                <a:cs typeface="Times New Roman"/>
              </a:rPr>
              <a:t>?  </a:t>
            </a:r>
            <a:r>
              <a:rPr sz="1100" b="1" spc="-5" dirty="0">
                <a:latin typeface="Times New Roman"/>
                <a:cs typeface="Times New Roman"/>
              </a:rPr>
              <a:t>Que deviennent les primes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40"/>
              </a:lnSpc>
            </a:pPr>
            <a:r>
              <a:rPr sz="1100" b="1" spc="-10" dirty="0">
                <a:latin typeface="Times New Roman"/>
                <a:cs typeface="Times New Roman"/>
              </a:rPr>
              <a:t>Quelles </a:t>
            </a:r>
            <a:r>
              <a:rPr sz="1100" b="1" spc="-5" dirty="0">
                <a:latin typeface="Times New Roman"/>
                <a:cs typeface="Times New Roman"/>
              </a:rPr>
              <a:t>sont les heures </a:t>
            </a:r>
            <a:r>
              <a:rPr sz="1100" b="1" i="1" spc="-5" dirty="0">
                <a:latin typeface="Times New Roman"/>
                <a:cs typeface="Times New Roman"/>
              </a:rPr>
              <a:t>chômées </a:t>
            </a:r>
            <a:r>
              <a:rPr sz="1100" b="1" spc="-5" dirty="0">
                <a:latin typeface="Times New Roman"/>
                <a:cs typeface="Times New Roman"/>
              </a:rPr>
              <a:t>indemnisées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sz="1100" b="1" dirty="0">
                <a:latin typeface="Times New Roman"/>
                <a:cs typeface="Times New Roman"/>
              </a:rPr>
              <a:t>Je </a:t>
            </a:r>
            <a:r>
              <a:rPr sz="1100" b="1" spc="-5" dirty="0">
                <a:latin typeface="Times New Roman"/>
                <a:cs typeface="Times New Roman"/>
              </a:rPr>
              <a:t>cumulais mon salaire et mon allocation chômage. </a:t>
            </a:r>
            <a:r>
              <a:rPr sz="1100" b="1" dirty="0">
                <a:latin typeface="Times New Roman"/>
                <a:cs typeface="Times New Roman"/>
              </a:rPr>
              <a:t>Je </a:t>
            </a:r>
            <a:r>
              <a:rPr sz="1100" b="1" spc="-5" dirty="0">
                <a:latin typeface="Times New Roman"/>
                <a:cs typeface="Times New Roman"/>
              </a:rPr>
              <a:t>peux cumuler mon allocation chômage avec l’indemnité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chômage partiel</a:t>
            </a:r>
            <a:r>
              <a:rPr sz="1100" b="1" spc="10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100" b="1" spc="-5" dirty="0">
                <a:latin typeface="Times New Roman"/>
                <a:cs typeface="Times New Roman"/>
              </a:rPr>
              <a:t>J’ai </a:t>
            </a:r>
            <a:r>
              <a:rPr sz="1100" b="1" dirty="0">
                <a:latin typeface="Times New Roman"/>
                <a:cs typeface="Times New Roman"/>
              </a:rPr>
              <a:t>une </a:t>
            </a:r>
            <a:r>
              <a:rPr sz="1100" b="1" spc="-5" dirty="0">
                <a:latin typeface="Times New Roman"/>
                <a:cs typeface="Times New Roman"/>
              </a:rPr>
              <a:t>rémunération variable. Comment est calculée mon indemnité d’activité partielle</a:t>
            </a:r>
            <a:r>
              <a:rPr sz="1100" b="1" dirty="0">
                <a:latin typeface="Times New Roman"/>
                <a:cs typeface="Times New Roman"/>
              </a:rPr>
              <a:t> 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789040"/>
            <a:ext cx="9144000" cy="277495"/>
          </a:xfrm>
          <a:custGeom>
            <a:avLst/>
            <a:gdLst/>
            <a:ahLst/>
            <a:cxnLst/>
            <a:rect l="l" t="t" r="r" b="b"/>
            <a:pathLst>
              <a:path w="9144000" h="277495">
                <a:moveTo>
                  <a:pt x="0" y="0"/>
                </a:moveTo>
                <a:lnTo>
                  <a:pt x="9144000" y="0"/>
                </a:lnTo>
                <a:lnTo>
                  <a:pt x="9144000" y="276999"/>
                </a:ln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085184"/>
            <a:ext cx="9144000" cy="277495"/>
          </a:xfrm>
          <a:custGeom>
            <a:avLst/>
            <a:gdLst/>
            <a:ahLst/>
            <a:cxnLst/>
            <a:rect l="l" t="t" r="r" b="b"/>
            <a:pathLst>
              <a:path w="9144000" h="277495">
                <a:moveTo>
                  <a:pt x="0" y="276998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276998"/>
                </a:lnTo>
                <a:lnTo>
                  <a:pt x="0" y="276998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5860914"/>
            <a:ext cx="9144000" cy="277495"/>
          </a:xfrm>
          <a:custGeom>
            <a:avLst/>
            <a:gdLst/>
            <a:ahLst/>
            <a:cxnLst/>
            <a:rect l="l" t="t" r="r" b="b"/>
            <a:pathLst>
              <a:path w="9144000" h="277495">
                <a:moveTo>
                  <a:pt x="0" y="0"/>
                </a:moveTo>
                <a:lnTo>
                  <a:pt x="9144000" y="0"/>
                </a:lnTo>
                <a:lnTo>
                  <a:pt x="9144000" y="276998"/>
                </a:lnTo>
                <a:lnTo>
                  <a:pt x="0" y="276998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7359" y="3721377"/>
            <a:ext cx="6507480" cy="297053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890"/>
              </a:spcBef>
            </a:pP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ACTIVITÉ </a:t>
            </a:r>
            <a:r>
              <a:rPr sz="12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PARTIELLE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ET CONGÉS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PAYÉS</a:t>
            </a:r>
            <a:endParaRPr sz="1200">
              <a:latin typeface="Times New Roman"/>
              <a:cs typeface="Times New Roman"/>
            </a:endParaRPr>
          </a:p>
          <a:p>
            <a:pPr marL="12700" marR="621030">
              <a:lnSpc>
                <a:spcPts val="1300"/>
              </a:lnSpc>
              <a:spcBef>
                <a:spcPts val="780"/>
              </a:spcBef>
            </a:pPr>
            <a:r>
              <a:rPr sz="1100" b="1" spc="-5" dirty="0">
                <a:latin typeface="Times New Roman"/>
                <a:cs typeface="Times New Roman"/>
              </a:rPr>
              <a:t>L’employeur peut-il imposer des congés payés </a:t>
            </a:r>
            <a:r>
              <a:rPr sz="1100" b="1" dirty="0">
                <a:latin typeface="Times New Roman"/>
                <a:cs typeface="Times New Roman"/>
              </a:rPr>
              <a:t>à </a:t>
            </a:r>
            <a:r>
              <a:rPr sz="1100" b="1" spc="-5" dirty="0">
                <a:latin typeface="Times New Roman"/>
                <a:cs typeface="Times New Roman"/>
              </a:rPr>
              <a:t>son salarié </a:t>
            </a:r>
            <a:r>
              <a:rPr sz="1100" b="1" dirty="0">
                <a:latin typeface="Times New Roman"/>
                <a:cs typeface="Times New Roman"/>
              </a:rPr>
              <a:t>avant de </a:t>
            </a:r>
            <a:r>
              <a:rPr sz="1100" b="1" spc="-5" dirty="0">
                <a:latin typeface="Times New Roman"/>
                <a:cs typeface="Times New Roman"/>
              </a:rPr>
              <a:t>le placer en activité partielle </a:t>
            </a:r>
            <a:r>
              <a:rPr sz="1100" b="1" dirty="0">
                <a:latin typeface="Times New Roman"/>
                <a:cs typeface="Times New Roman"/>
              </a:rPr>
              <a:t>?  </a:t>
            </a:r>
            <a:r>
              <a:rPr sz="1100" b="1" spc="-5" dirty="0">
                <a:latin typeface="Times New Roman"/>
                <a:cs typeface="Times New Roman"/>
              </a:rPr>
              <a:t>L’employeur peut-il imposer des </a:t>
            </a:r>
            <a:r>
              <a:rPr sz="1100" b="1" dirty="0">
                <a:latin typeface="Times New Roman"/>
                <a:cs typeface="Times New Roman"/>
              </a:rPr>
              <a:t>RTT à </a:t>
            </a:r>
            <a:r>
              <a:rPr sz="1100" b="1" spc="-5" dirty="0">
                <a:latin typeface="Times New Roman"/>
                <a:cs typeface="Times New Roman"/>
              </a:rPr>
              <a:t>son salarié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40"/>
              </a:lnSpc>
            </a:pPr>
            <a:r>
              <a:rPr sz="1100" b="1" dirty="0">
                <a:latin typeface="Times New Roman"/>
                <a:cs typeface="Times New Roman"/>
              </a:rPr>
              <a:t>Le </a:t>
            </a:r>
            <a:r>
              <a:rPr sz="1100" b="1" spc="-5" dirty="0">
                <a:latin typeface="Times New Roman"/>
                <a:cs typeface="Times New Roman"/>
              </a:rPr>
              <a:t>salarié </a:t>
            </a:r>
            <a:r>
              <a:rPr sz="1100" b="1" dirty="0">
                <a:latin typeface="Times New Roman"/>
                <a:cs typeface="Times New Roman"/>
              </a:rPr>
              <a:t>qui </a:t>
            </a:r>
            <a:r>
              <a:rPr sz="1100" b="1" spc="-5" dirty="0">
                <a:latin typeface="Times New Roman"/>
                <a:cs typeface="Times New Roman"/>
              </a:rPr>
              <a:t>est en congés payés </a:t>
            </a:r>
            <a:r>
              <a:rPr sz="1100" b="1" dirty="0">
                <a:latin typeface="Times New Roman"/>
                <a:cs typeface="Times New Roman"/>
              </a:rPr>
              <a:t>au </a:t>
            </a:r>
            <a:r>
              <a:rPr sz="1100" b="1" spc="-5" dirty="0">
                <a:latin typeface="Times New Roman"/>
                <a:cs typeface="Times New Roman"/>
              </a:rPr>
              <a:t>moment </a:t>
            </a:r>
            <a:r>
              <a:rPr sz="1100" b="1" dirty="0">
                <a:latin typeface="Times New Roman"/>
                <a:cs typeface="Times New Roman"/>
              </a:rPr>
              <a:t>du </a:t>
            </a:r>
            <a:r>
              <a:rPr sz="1100" b="1" spc="-5" dirty="0">
                <a:latin typeface="Times New Roman"/>
                <a:cs typeface="Times New Roman"/>
              </a:rPr>
              <a:t>début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l’activité partielle voit-il ses congés prendre fin</a:t>
            </a:r>
            <a:r>
              <a:rPr sz="1100" b="1" spc="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12700" marR="1865630">
              <a:lnSpc>
                <a:spcPts val="1300"/>
              </a:lnSpc>
              <a:spcBef>
                <a:spcPts val="50"/>
              </a:spcBef>
            </a:pPr>
            <a:r>
              <a:rPr sz="1100" b="1" spc="-5" dirty="0">
                <a:latin typeface="Times New Roman"/>
                <a:cs typeface="Times New Roman"/>
              </a:rPr>
              <a:t>Vais-je continuer </a:t>
            </a:r>
            <a:r>
              <a:rPr sz="1100" b="1" dirty="0">
                <a:latin typeface="Times New Roman"/>
                <a:cs typeface="Times New Roman"/>
              </a:rPr>
              <a:t>à </a:t>
            </a:r>
            <a:r>
              <a:rPr sz="1100" b="1" spc="-5" dirty="0">
                <a:latin typeface="Times New Roman"/>
                <a:cs typeface="Times New Roman"/>
              </a:rPr>
              <a:t>acquérir des congés payés pendant mon chômage partiel </a:t>
            </a:r>
            <a:r>
              <a:rPr sz="1100" b="1" dirty="0">
                <a:latin typeface="Times New Roman"/>
                <a:cs typeface="Times New Roman"/>
              </a:rPr>
              <a:t>?  </a:t>
            </a:r>
            <a:r>
              <a:rPr sz="1100" b="1" spc="-5" dirty="0">
                <a:latin typeface="Times New Roman"/>
                <a:cs typeface="Times New Roman"/>
              </a:rPr>
              <a:t>Comment est rémunéré le salarié en congés payés durant l’activité partielle</a:t>
            </a:r>
            <a:r>
              <a:rPr sz="1100" b="1" spc="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MISE EN ŒUVRE DE 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L’ACTIVITÉ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PARTIELLE</a:t>
            </a:r>
            <a:endParaRPr sz="1200">
              <a:latin typeface="Times New Roman"/>
              <a:cs typeface="Times New Roman"/>
            </a:endParaRPr>
          </a:p>
          <a:p>
            <a:pPr marL="12700" marR="3910329">
              <a:lnSpc>
                <a:spcPts val="1300"/>
              </a:lnSpc>
              <a:spcBef>
                <a:spcPts val="835"/>
              </a:spcBef>
            </a:pPr>
            <a:r>
              <a:rPr sz="1100" b="1" spc="-5" dirty="0">
                <a:latin typeface="Times New Roman"/>
                <a:cs typeface="Times New Roman"/>
              </a:rPr>
              <a:t>Quid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la consultation préalable </a:t>
            </a:r>
            <a:r>
              <a:rPr sz="1100" b="1" dirty="0">
                <a:latin typeface="Times New Roman"/>
                <a:cs typeface="Times New Roman"/>
              </a:rPr>
              <a:t>du CSE ?  </a:t>
            </a:r>
            <a:r>
              <a:rPr sz="1100" b="1" spc="-10" dirty="0">
                <a:latin typeface="Times New Roman"/>
                <a:cs typeface="Times New Roman"/>
              </a:rPr>
              <a:t>Quelle </a:t>
            </a:r>
            <a:r>
              <a:rPr sz="1100" b="1" spc="-5" dirty="0">
                <a:latin typeface="Times New Roman"/>
                <a:cs typeface="Times New Roman"/>
              </a:rPr>
              <a:t>démarche doit effectuer le salarié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QUESTIONS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DIVERSES</a:t>
            </a:r>
            <a:endParaRPr sz="1200">
              <a:latin typeface="Times New Roman"/>
              <a:cs typeface="Times New Roman"/>
            </a:endParaRPr>
          </a:p>
          <a:p>
            <a:pPr marL="23495">
              <a:lnSpc>
                <a:spcPts val="1310"/>
              </a:lnSpc>
              <a:spcBef>
                <a:spcPts val="700"/>
              </a:spcBef>
            </a:pPr>
            <a:r>
              <a:rPr sz="1100" b="1" dirty="0">
                <a:latin typeface="Times New Roman"/>
                <a:cs typeface="Times New Roman"/>
              </a:rPr>
              <a:t>Je </a:t>
            </a:r>
            <a:r>
              <a:rPr sz="1100" b="1" spc="-5" dirty="0">
                <a:latin typeface="Times New Roman"/>
                <a:cs typeface="Times New Roman"/>
              </a:rPr>
              <a:t>suis </a:t>
            </a:r>
            <a:r>
              <a:rPr sz="1100" b="1" dirty="0">
                <a:latin typeface="Times New Roman"/>
                <a:cs typeface="Times New Roman"/>
              </a:rPr>
              <a:t>au </a:t>
            </a:r>
            <a:r>
              <a:rPr sz="1100" b="1" spc="-5" dirty="0">
                <a:latin typeface="Times New Roman"/>
                <a:cs typeface="Times New Roman"/>
              </a:rPr>
              <a:t>chômage technique, est-ce </a:t>
            </a:r>
            <a:r>
              <a:rPr sz="1100" b="1" dirty="0">
                <a:latin typeface="Times New Roman"/>
                <a:cs typeface="Times New Roman"/>
              </a:rPr>
              <a:t>que </a:t>
            </a:r>
            <a:r>
              <a:rPr sz="1100" b="1" spc="-5" dirty="0">
                <a:latin typeface="Times New Roman"/>
                <a:cs typeface="Times New Roman"/>
              </a:rPr>
              <a:t>je peux travailler ailleurs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23495" marR="5080">
              <a:lnSpc>
                <a:spcPts val="1320"/>
              </a:lnSpc>
              <a:spcBef>
                <a:spcPts val="30"/>
              </a:spcBef>
            </a:pPr>
            <a:r>
              <a:rPr sz="1100" b="1" dirty="0">
                <a:latin typeface="Times New Roman"/>
                <a:cs typeface="Times New Roman"/>
              </a:rPr>
              <a:t>Le </a:t>
            </a:r>
            <a:r>
              <a:rPr sz="1100" b="1" spc="-5" dirty="0">
                <a:latin typeface="Times New Roman"/>
                <a:cs typeface="Times New Roman"/>
              </a:rPr>
              <a:t>chômage partiel a-t-il </a:t>
            </a:r>
            <a:r>
              <a:rPr sz="1100" b="1" dirty="0">
                <a:latin typeface="Times New Roman"/>
                <a:cs typeface="Times New Roman"/>
              </a:rPr>
              <a:t>un </a:t>
            </a:r>
            <a:r>
              <a:rPr sz="1100" b="1" spc="-5" dirty="0">
                <a:latin typeface="Times New Roman"/>
                <a:cs typeface="Times New Roman"/>
              </a:rPr>
              <a:t>impact sur la répartition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la participation </a:t>
            </a:r>
            <a:r>
              <a:rPr sz="1100" b="1" dirty="0">
                <a:latin typeface="Times New Roman"/>
                <a:cs typeface="Times New Roman"/>
              </a:rPr>
              <a:t>aux </a:t>
            </a:r>
            <a:r>
              <a:rPr sz="1100" b="1" spc="-5" dirty="0">
                <a:latin typeface="Times New Roman"/>
                <a:cs typeface="Times New Roman"/>
              </a:rPr>
              <a:t>bénéfices et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l’intéressement </a:t>
            </a:r>
            <a:r>
              <a:rPr sz="1100" b="1" dirty="0">
                <a:latin typeface="Times New Roman"/>
                <a:cs typeface="Times New Roman"/>
              </a:rPr>
              <a:t>?  </a:t>
            </a:r>
            <a:r>
              <a:rPr sz="1100" b="1" spc="-5" dirty="0">
                <a:latin typeface="Times New Roman"/>
                <a:cs typeface="Times New Roman"/>
              </a:rPr>
              <a:t>Pendant combien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temps peut durer l’activité partielle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08956" y="1216152"/>
            <a:ext cx="4624705" cy="690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4325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Je </a:t>
            </a:r>
            <a:r>
              <a:rPr sz="1100" b="1" spc="-5" dirty="0">
                <a:latin typeface="Times New Roman"/>
                <a:cs typeface="Times New Roman"/>
              </a:rPr>
              <a:t>suis apprenti </a:t>
            </a:r>
            <a:r>
              <a:rPr sz="1100" b="1" dirty="0">
                <a:latin typeface="Times New Roman"/>
                <a:cs typeface="Times New Roman"/>
              </a:rPr>
              <a:t>dans un </a:t>
            </a:r>
            <a:r>
              <a:rPr sz="1100" b="1" spc="-5" dirty="0">
                <a:latin typeface="Times New Roman"/>
                <a:cs typeface="Times New Roman"/>
              </a:rPr>
              <a:t>salon </a:t>
            </a:r>
            <a:r>
              <a:rPr sz="1100" b="1" dirty="0">
                <a:latin typeface="Times New Roman"/>
                <a:cs typeface="Times New Roman"/>
              </a:rPr>
              <a:t>de </a:t>
            </a:r>
            <a:r>
              <a:rPr sz="1100" b="1" spc="-5" dirty="0">
                <a:latin typeface="Times New Roman"/>
                <a:cs typeface="Times New Roman"/>
              </a:rPr>
              <a:t>coiffure fermé, j’ai droit </a:t>
            </a:r>
            <a:r>
              <a:rPr sz="1100" b="1" dirty="0">
                <a:latin typeface="Times New Roman"/>
                <a:cs typeface="Times New Roman"/>
              </a:rPr>
              <a:t>au </a:t>
            </a:r>
            <a:r>
              <a:rPr sz="1100" b="1" spc="-5" dirty="0">
                <a:latin typeface="Times New Roman"/>
                <a:cs typeface="Times New Roman"/>
              </a:rPr>
              <a:t>chômage </a:t>
            </a:r>
            <a:r>
              <a:rPr sz="1100" b="1" dirty="0">
                <a:latin typeface="Times New Roman"/>
                <a:cs typeface="Times New Roman"/>
              </a:rPr>
              <a:t>?  Un </a:t>
            </a:r>
            <a:r>
              <a:rPr sz="1100" b="1" spc="-5" dirty="0">
                <a:latin typeface="Times New Roman"/>
                <a:cs typeface="Times New Roman"/>
              </a:rPr>
              <a:t>salarié en arrêt maladie peut-il être mis en activité partielle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ts val="1300"/>
              </a:lnSpc>
              <a:spcBef>
                <a:spcPts val="35"/>
              </a:spcBef>
            </a:pPr>
            <a:r>
              <a:rPr sz="1100" b="1" spc="-5" dirty="0">
                <a:latin typeface="Times New Roman"/>
                <a:cs typeface="Times New Roman"/>
              </a:rPr>
              <a:t>Les assistantes maternelles vont-elles pouvoir bénéficier </a:t>
            </a:r>
            <a:r>
              <a:rPr sz="1100" b="1" dirty="0">
                <a:latin typeface="Times New Roman"/>
                <a:cs typeface="Times New Roman"/>
              </a:rPr>
              <a:t>du </a:t>
            </a:r>
            <a:r>
              <a:rPr sz="1100" b="1" spc="-5" dirty="0">
                <a:latin typeface="Times New Roman"/>
                <a:cs typeface="Times New Roman"/>
              </a:rPr>
              <a:t>chômage partiel </a:t>
            </a:r>
            <a:r>
              <a:rPr sz="1100" b="1" dirty="0">
                <a:latin typeface="Times New Roman"/>
                <a:cs typeface="Times New Roman"/>
              </a:rPr>
              <a:t>?  </a:t>
            </a:r>
            <a:r>
              <a:rPr sz="1100" b="1" spc="-5" dirty="0">
                <a:latin typeface="Times New Roman"/>
                <a:cs typeface="Times New Roman"/>
              </a:rPr>
              <a:t>Les salariés </a:t>
            </a:r>
            <a:r>
              <a:rPr sz="1100" b="1" dirty="0">
                <a:latin typeface="Times New Roman"/>
                <a:cs typeface="Times New Roman"/>
              </a:rPr>
              <a:t>à </a:t>
            </a:r>
            <a:r>
              <a:rPr sz="1100" b="1" spc="-5" dirty="0">
                <a:latin typeface="Times New Roman"/>
                <a:cs typeface="Times New Roman"/>
              </a:rPr>
              <a:t>domicile vont-ils pouvoir bénéficier </a:t>
            </a:r>
            <a:r>
              <a:rPr sz="1100" b="1" dirty="0">
                <a:latin typeface="Times New Roman"/>
                <a:cs typeface="Times New Roman"/>
              </a:rPr>
              <a:t>du </a:t>
            </a:r>
            <a:r>
              <a:rPr sz="1100" b="1" spc="-5" dirty="0">
                <a:latin typeface="Times New Roman"/>
                <a:cs typeface="Times New Roman"/>
              </a:rPr>
              <a:t>chômage partiel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174" y="6494497"/>
            <a:ext cx="12700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80"/>
              </a:lnSpc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738383"/>
            <a:ext cx="2247265" cy="1579245"/>
          </a:xfrm>
          <a:custGeom>
            <a:avLst/>
            <a:gdLst/>
            <a:ahLst/>
            <a:cxnLst/>
            <a:rect l="l" t="t" r="r" b="b"/>
            <a:pathLst>
              <a:path w="2247265" h="1579245">
                <a:moveTo>
                  <a:pt x="0" y="1578938"/>
                </a:moveTo>
                <a:lnTo>
                  <a:pt x="2247253" y="1578938"/>
                </a:lnTo>
                <a:lnTo>
                  <a:pt x="2247253" y="0"/>
                </a:lnTo>
                <a:lnTo>
                  <a:pt x="0" y="0"/>
                </a:lnTo>
                <a:lnTo>
                  <a:pt x="0" y="1578938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317321"/>
            <a:ext cx="2247265" cy="1626870"/>
          </a:xfrm>
          <a:custGeom>
            <a:avLst/>
            <a:gdLst/>
            <a:ahLst/>
            <a:cxnLst/>
            <a:rect l="l" t="t" r="r" b="b"/>
            <a:pathLst>
              <a:path w="2247265" h="1626870">
                <a:moveTo>
                  <a:pt x="0" y="1626687"/>
                </a:moveTo>
                <a:lnTo>
                  <a:pt x="2247253" y="1626687"/>
                </a:lnTo>
                <a:lnTo>
                  <a:pt x="2247253" y="0"/>
                </a:lnTo>
                <a:lnTo>
                  <a:pt x="0" y="0"/>
                </a:lnTo>
                <a:lnTo>
                  <a:pt x="0" y="1626687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944009"/>
            <a:ext cx="2247265" cy="1914525"/>
          </a:xfrm>
          <a:custGeom>
            <a:avLst/>
            <a:gdLst/>
            <a:ahLst/>
            <a:cxnLst/>
            <a:rect l="l" t="t" r="r" b="b"/>
            <a:pathLst>
              <a:path w="2247265" h="1914525">
                <a:moveTo>
                  <a:pt x="0" y="1913991"/>
                </a:moveTo>
                <a:lnTo>
                  <a:pt x="2247253" y="1913991"/>
                </a:lnTo>
                <a:lnTo>
                  <a:pt x="2247253" y="0"/>
                </a:lnTo>
                <a:lnTo>
                  <a:pt x="0" y="0"/>
                </a:lnTo>
                <a:lnTo>
                  <a:pt x="0" y="1913991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7254" y="1732032"/>
            <a:ext cx="0" cy="5126355"/>
          </a:xfrm>
          <a:custGeom>
            <a:avLst/>
            <a:gdLst/>
            <a:ahLst/>
            <a:cxnLst/>
            <a:rect l="l" t="t" r="r" b="b"/>
            <a:pathLst>
              <a:path h="5126355">
                <a:moveTo>
                  <a:pt x="0" y="0"/>
                </a:moveTo>
                <a:lnTo>
                  <a:pt x="0" y="5125967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91931" y="1732032"/>
            <a:ext cx="0" cy="3218815"/>
          </a:xfrm>
          <a:custGeom>
            <a:avLst/>
            <a:gdLst/>
            <a:ahLst/>
            <a:cxnLst/>
            <a:rect l="l" t="t" r="r" b="b"/>
            <a:pathLst>
              <a:path h="3218815">
                <a:moveTo>
                  <a:pt x="0" y="0"/>
                </a:moveTo>
                <a:lnTo>
                  <a:pt x="0" y="3218326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91932" y="5511855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6144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40904" y="2121180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>
                <a:moveTo>
                  <a:pt x="0" y="0"/>
                </a:moveTo>
                <a:lnTo>
                  <a:pt x="6903096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85582" y="2360325"/>
            <a:ext cx="3958590" cy="0"/>
          </a:xfrm>
          <a:custGeom>
            <a:avLst/>
            <a:gdLst/>
            <a:ahLst/>
            <a:cxnLst/>
            <a:rect l="l" t="t" r="r" b="b"/>
            <a:pathLst>
              <a:path w="3958590">
                <a:moveTo>
                  <a:pt x="0" y="0"/>
                </a:moveTo>
                <a:lnTo>
                  <a:pt x="3958418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85582" y="2743123"/>
            <a:ext cx="3958590" cy="0"/>
          </a:xfrm>
          <a:custGeom>
            <a:avLst/>
            <a:gdLst/>
            <a:ahLst/>
            <a:cxnLst/>
            <a:rect l="l" t="t" r="r" b="b"/>
            <a:pathLst>
              <a:path w="3958590">
                <a:moveTo>
                  <a:pt x="0" y="0"/>
                </a:moveTo>
                <a:lnTo>
                  <a:pt x="3958418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331732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40904" y="3795612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>
                <a:moveTo>
                  <a:pt x="0" y="0"/>
                </a:moveTo>
                <a:lnTo>
                  <a:pt x="6903096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5582" y="4369810"/>
            <a:ext cx="3958590" cy="0"/>
          </a:xfrm>
          <a:custGeom>
            <a:avLst/>
            <a:gdLst/>
            <a:ahLst/>
            <a:cxnLst/>
            <a:rect l="l" t="t" r="r" b="b"/>
            <a:pathLst>
              <a:path w="3958590">
                <a:moveTo>
                  <a:pt x="0" y="0"/>
                </a:moveTo>
                <a:lnTo>
                  <a:pt x="3958418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94400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40904" y="5135407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>
                <a:moveTo>
                  <a:pt x="0" y="0"/>
                </a:moveTo>
                <a:lnTo>
                  <a:pt x="6903096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40904" y="5518205"/>
            <a:ext cx="6903720" cy="0"/>
          </a:xfrm>
          <a:custGeom>
            <a:avLst/>
            <a:gdLst/>
            <a:ahLst/>
            <a:cxnLst/>
            <a:rect l="l" t="t" r="r" b="b"/>
            <a:pathLst>
              <a:path w="6903720">
                <a:moveTo>
                  <a:pt x="0" y="0"/>
                </a:moveTo>
                <a:lnTo>
                  <a:pt x="6903096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85582" y="6283802"/>
            <a:ext cx="3958590" cy="0"/>
          </a:xfrm>
          <a:custGeom>
            <a:avLst/>
            <a:gdLst/>
            <a:ahLst/>
            <a:cxnLst/>
            <a:rect l="l" t="t" r="r" b="b"/>
            <a:pathLst>
              <a:path w="3958590">
                <a:moveTo>
                  <a:pt x="0" y="0"/>
                </a:moveTo>
                <a:lnTo>
                  <a:pt x="3958418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1732032"/>
            <a:ext cx="0" cy="5126355"/>
          </a:xfrm>
          <a:custGeom>
            <a:avLst/>
            <a:gdLst/>
            <a:ahLst/>
            <a:cxnLst/>
            <a:rect l="l" t="t" r="r" b="b"/>
            <a:pathLst>
              <a:path h="5126355">
                <a:moveTo>
                  <a:pt x="0" y="0"/>
                </a:moveTo>
                <a:lnTo>
                  <a:pt x="0" y="5125967"/>
                </a:lnTo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73838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9656" y="2422652"/>
            <a:ext cx="2006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Je travaille </a:t>
            </a:r>
            <a:r>
              <a:rPr sz="1200" b="1" spc="-5" dirty="0">
                <a:latin typeface="Times New Roman"/>
                <a:cs typeface="Times New Roman"/>
              </a:rPr>
              <a:t>dans un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commerce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86909" y="1733803"/>
            <a:ext cx="2863850" cy="3854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5"/>
              </a:spcBef>
            </a:pPr>
            <a:r>
              <a:rPr sz="1200" dirty="0">
                <a:latin typeface="Times New Roman"/>
                <a:cs typeface="Times New Roman"/>
              </a:rPr>
              <a:t>Il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obligatoirement fermé (café, </a:t>
            </a:r>
            <a:r>
              <a:rPr sz="1200" spc="-5" dirty="0">
                <a:latin typeface="Times New Roman"/>
                <a:cs typeface="Times New Roman"/>
              </a:rPr>
              <a:t>restaurant,  </a:t>
            </a:r>
            <a:r>
              <a:rPr sz="1200" dirty="0">
                <a:latin typeface="Times New Roman"/>
                <a:cs typeface="Times New Roman"/>
              </a:rPr>
              <a:t>salles de </a:t>
            </a:r>
            <a:r>
              <a:rPr sz="1200" spc="-5" dirty="0">
                <a:latin typeface="Times New Roman"/>
                <a:cs typeface="Times New Roman"/>
              </a:rPr>
              <a:t>spectacles, cinémas,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31587" y="1825244"/>
            <a:ext cx="28067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Mon </a:t>
            </a:r>
            <a:r>
              <a:rPr sz="1200" dirty="0">
                <a:latin typeface="Times New Roman"/>
                <a:cs typeface="Times New Roman"/>
              </a:rPr>
              <a:t>employeur me place en activité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partielle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61509" y="2431796"/>
            <a:ext cx="2914650" cy="565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 marR="30480" algn="just">
              <a:lnSpc>
                <a:spcPct val="97500"/>
              </a:lnSpc>
              <a:spcBef>
                <a:spcPts val="135"/>
              </a:spcBef>
            </a:pPr>
            <a:r>
              <a:rPr sz="1200" dirty="0">
                <a:latin typeface="Times New Roman"/>
                <a:cs typeface="Times New Roman"/>
              </a:rPr>
              <a:t>Il peut ouvrir (hôtel, </a:t>
            </a:r>
            <a:r>
              <a:rPr sz="1200" spc="-5" dirty="0">
                <a:latin typeface="Times New Roman"/>
                <a:cs typeface="Times New Roman"/>
              </a:rPr>
              <a:t>supermarché, </a:t>
            </a:r>
            <a:r>
              <a:rPr sz="1200" dirty="0">
                <a:latin typeface="Times New Roman"/>
                <a:cs typeface="Times New Roman"/>
              </a:rPr>
              <a:t>bureau de  tabac, …) : </a:t>
            </a:r>
            <a:r>
              <a:rPr sz="1200" spc="-5" dirty="0">
                <a:latin typeface="Times New Roman"/>
                <a:cs typeface="Times New Roman"/>
              </a:rPr>
              <a:t>liste </a:t>
            </a:r>
            <a:r>
              <a:rPr sz="1200" dirty="0">
                <a:latin typeface="Times New Roman"/>
                <a:cs typeface="Times New Roman"/>
              </a:rPr>
              <a:t>en annexe de l’article </a:t>
            </a:r>
            <a:r>
              <a:rPr sz="1200" spc="-5" dirty="0">
                <a:latin typeface="Times New Roman"/>
                <a:cs typeface="Times New Roman"/>
              </a:rPr>
              <a:t>1</a:t>
            </a:r>
            <a:r>
              <a:rPr sz="1200" spc="-7" baseline="27777" dirty="0">
                <a:latin typeface="Times New Roman"/>
                <a:cs typeface="Times New Roman"/>
              </a:rPr>
              <a:t>er </a:t>
            </a:r>
            <a:r>
              <a:rPr sz="1200" dirty="0">
                <a:latin typeface="Times New Roman"/>
                <a:cs typeface="Times New Roman"/>
              </a:rPr>
              <a:t>de  l’arrêté du 14 mars 2020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modifié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31587" y="2136140"/>
            <a:ext cx="18745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Je </a:t>
            </a:r>
            <a:r>
              <a:rPr sz="1200" dirty="0">
                <a:latin typeface="Times New Roman"/>
                <a:cs typeface="Times New Roman"/>
              </a:rPr>
              <a:t>vais travailler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normalement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31587" y="2355596"/>
            <a:ext cx="3872865" cy="38862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Je </a:t>
            </a:r>
            <a:r>
              <a:rPr sz="1200" dirty="0">
                <a:latin typeface="Times New Roman"/>
                <a:cs typeface="Times New Roman"/>
              </a:rPr>
              <a:t>reste à la </a:t>
            </a:r>
            <a:r>
              <a:rPr sz="1200" spc="-5" dirty="0">
                <a:latin typeface="Times New Roman"/>
                <a:cs typeface="Times New Roman"/>
              </a:rPr>
              <a:t>maison si </a:t>
            </a:r>
            <a:r>
              <a:rPr sz="1200" dirty="0">
                <a:latin typeface="Times New Roman"/>
                <a:cs typeface="Times New Roman"/>
              </a:rPr>
              <a:t>mon activité peut </a:t>
            </a:r>
            <a:r>
              <a:rPr sz="1200" spc="-5" dirty="0">
                <a:latin typeface="Times New Roman"/>
                <a:cs typeface="Times New Roman"/>
              </a:rPr>
              <a:t>être </a:t>
            </a:r>
            <a:r>
              <a:rPr sz="1200" dirty="0">
                <a:latin typeface="Times New Roman"/>
                <a:cs typeface="Times New Roman"/>
              </a:rPr>
              <a:t>réalisée en  télétravail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31587" y="2742691"/>
            <a:ext cx="3872229" cy="565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just">
              <a:lnSpc>
                <a:spcPct val="97500"/>
              </a:lnSpc>
              <a:spcBef>
                <a:spcPts val="135"/>
              </a:spcBef>
            </a:pPr>
            <a:r>
              <a:rPr sz="1200" dirty="0">
                <a:latin typeface="Times New Roman"/>
                <a:cs typeface="Times New Roman"/>
              </a:rPr>
              <a:t>J’ai un enfant de moins de 16 ans dont je dois </a:t>
            </a:r>
            <a:r>
              <a:rPr sz="1200" spc="-5" dirty="0">
                <a:latin typeface="Times New Roman"/>
                <a:cs typeface="Times New Roman"/>
              </a:rPr>
              <a:t>assurer </a:t>
            </a:r>
            <a:r>
              <a:rPr sz="1200" dirty="0">
                <a:latin typeface="Times New Roman"/>
                <a:cs typeface="Times New Roman"/>
              </a:rPr>
              <a:t>la garde.  </a:t>
            </a:r>
            <a:r>
              <a:rPr sz="1200" spc="-5" dirty="0">
                <a:latin typeface="Times New Roman"/>
                <a:cs typeface="Times New Roman"/>
              </a:rPr>
              <a:t>Je </a:t>
            </a:r>
            <a:r>
              <a:rPr sz="1200" dirty="0">
                <a:latin typeface="Times New Roman"/>
                <a:cs typeface="Times New Roman"/>
              </a:rPr>
              <a:t>bénéficie des </a:t>
            </a:r>
            <a:r>
              <a:rPr sz="1200" spc="-5" dirty="0">
                <a:latin typeface="Times New Roman"/>
                <a:cs typeface="Times New Roman"/>
              </a:rPr>
              <a:t>IJSS sans </a:t>
            </a:r>
            <a:r>
              <a:rPr sz="1200" dirty="0">
                <a:latin typeface="Times New Roman"/>
                <a:cs typeface="Times New Roman"/>
              </a:rPr>
              <a:t>conditions d’ouverture de droit et  dès le premier jour d’arrêt de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travail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656" y="3934459"/>
            <a:ext cx="2166620" cy="38862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sz="1200" b="1" dirty="0">
                <a:latin typeface="Times New Roman"/>
                <a:cs typeface="Times New Roman"/>
              </a:rPr>
              <a:t>Je travaille </a:t>
            </a:r>
            <a:r>
              <a:rPr sz="1200" b="1" spc="-5" dirty="0">
                <a:latin typeface="Times New Roman"/>
                <a:cs typeface="Times New Roman"/>
              </a:rPr>
              <a:t>dans une entreprise  d’un </a:t>
            </a:r>
            <a:r>
              <a:rPr sz="1200" b="1" dirty="0">
                <a:latin typeface="Times New Roman"/>
                <a:cs typeface="Times New Roman"/>
              </a:rPr>
              <a:t>secteur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essentiel*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86909" y="3452876"/>
            <a:ext cx="18745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Je </a:t>
            </a:r>
            <a:r>
              <a:rPr sz="1200" dirty="0">
                <a:latin typeface="Times New Roman"/>
                <a:cs typeface="Times New Roman"/>
              </a:rPr>
              <a:t>vais travailler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normalement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31587" y="3361435"/>
            <a:ext cx="3871595" cy="3854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5"/>
              </a:spcBef>
            </a:pPr>
            <a:r>
              <a:rPr sz="1200" spc="-5" dirty="0">
                <a:latin typeface="Times New Roman"/>
                <a:cs typeface="Times New Roman"/>
              </a:rPr>
              <a:t>Je </a:t>
            </a:r>
            <a:r>
              <a:rPr sz="1200" dirty="0">
                <a:latin typeface="Times New Roman"/>
                <a:cs typeface="Times New Roman"/>
              </a:rPr>
              <a:t>reste à la </a:t>
            </a:r>
            <a:r>
              <a:rPr sz="1200" spc="-5" dirty="0">
                <a:latin typeface="Times New Roman"/>
                <a:cs typeface="Times New Roman"/>
              </a:rPr>
              <a:t>maison si </a:t>
            </a:r>
            <a:r>
              <a:rPr sz="1200" dirty="0">
                <a:latin typeface="Times New Roman"/>
                <a:cs typeface="Times New Roman"/>
              </a:rPr>
              <a:t>mon activité dans </a:t>
            </a:r>
            <a:r>
              <a:rPr sz="1200" spc="-5" dirty="0">
                <a:latin typeface="Times New Roman"/>
                <a:cs typeface="Times New Roman"/>
              </a:rPr>
              <a:t>l’entreprise </a:t>
            </a:r>
            <a:r>
              <a:rPr sz="1200" dirty="0">
                <a:latin typeface="Times New Roman"/>
                <a:cs typeface="Times New Roman"/>
              </a:rPr>
              <a:t>peut </a:t>
            </a:r>
            <a:r>
              <a:rPr sz="1200" spc="-5" dirty="0">
                <a:latin typeface="Times New Roman"/>
                <a:cs typeface="Times New Roman"/>
              </a:rPr>
              <a:t>être  </a:t>
            </a:r>
            <a:r>
              <a:rPr sz="1200" dirty="0">
                <a:latin typeface="Times New Roman"/>
                <a:cs typeface="Times New Roman"/>
              </a:rPr>
              <a:t>réalisée 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télétravail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86909" y="4175252"/>
            <a:ext cx="2864485" cy="3854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5"/>
              </a:spcBef>
            </a:pPr>
            <a:r>
              <a:rPr sz="1200" dirty="0">
                <a:latin typeface="Times New Roman"/>
                <a:cs typeface="Times New Roman"/>
              </a:rPr>
              <a:t>J’ai un enfant de moins de 16 ans dont je dois  </a:t>
            </a:r>
            <a:r>
              <a:rPr sz="1200" spc="-5" dirty="0">
                <a:latin typeface="Times New Roman"/>
                <a:cs typeface="Times New Roman"/>
              </a:rPr>
              <a:t>assurer </a:t>
            </a:r>
            <a:r>
              <a:rPr sz="1200" dirty="0">
                <a:latin typeface="Times New Roman"/>
                <a:cs typeface="Times New Roman"/>
              </a:rPr>
              <a:t>la garde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31587" y="3794252"/>
            <a:ext cx="3872229" cy="565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just">
              <a:lnSpc>
                <a:spcPct val="97500"/>
              </a:lnSpc>
              <a:spcBef>
                <a:spcPts val="135"/>
              </a:spcBef>
            </a:pPr>
            <a:r>
              <a:rPr sz="1200" spc="-5" dirty="0">
                <a:latin typeface="Times New Roman"/>
                <a:cs typeface="Times New Roman"/>
              </a:rPr>
              <a:t>Je </a:t>
            </a:r>
            <a:r>
              <a:rPr sz="1200" dirty="0">
                <a:latin typeface="Times New Roman"/>
                <a:cs typeface="Times New Roman"/>
              </a:rPr>
              <a:t>bénéficie des indemnités journalières de </a:t>
            </a:r>
            <a:r>
              <a:rPr sz="1200" spc="-5" dirty="0">
                <a:latin typeface="Times New Roman"/>
                <a:cs typeface="Times New Roman"/>
              </a:rPr>
              <a:t>sécurité sociale  (IJSS) sans </a:t>
            </a:r>
            <a:r>
              <a:rPr sz="1200" dirty="0">
                <a:latin typeface="Times New Roman"/>
                <a:cs typeface="Times New Roman"/>
              </a:rPr>
              <a:t>conditions d’ouverture de droit et dès le premier  jour d’arrêt 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travail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31587" y="4370323"/>
            <a:ext cx="3872229" cy="565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just">
              <a:lnSpc>
                <a:spcPct val="97500"/>
              </a:lnSpc>
              <a:spcBef>
                <a:spcPts val="135"/>
              </a:spcBef>
            </a:pPr>
            <a:r>
              <a:rPr sz="1200" spc="-5" dirty="0">
                <a:latin typeface="Times New Roman"/>
                <a:cs typeface="Times New Roman"/>
              </a:rPr>
              <a:t>Mon </a:t>
            </a:r>
            <a:r>
              <a:rPr sz="1200" dirty="0">
                <a:latin typeface="Times New Roman"/>
                <a:cs typeface="Times New Roman"/>
              </a:rPr>
              <a:t>activité me permet de travailler en télétravail. </a:t>
            </a:r>
            <a:r>
              <a:rPr sz="1200" spc="-5" dirty="0">
                <a:latin typeface="Times New Roman"/>
                <a:cs typeface="Times New Roman"/>
              </a:rPr>
              <a:t>Je </a:t>
            </a:r>
            <a:r>
              <a:rPr sz="1200" dirty="0">
                <a:latin typeface="Times New Roman"/>
                <a:cs typeface="Times New Roman"/>
              </a:rPr>
              <a:t>continue  donc de travailler normalement et je </a:t>
            </a:r>
            <a:r>
              <a:rPr sz="1200" spc="-5" dirty="0">
                <a:latin typeface="Times New Roman"/>
                <a:cs typeface="Times New Roman"/>
              </a:rPr>
              <a:t>suis </a:t>
            </a:r>
            <a:r>
              <a:rPr sz="1200" dirty="0">
                <a:latin typeface="Times New Roman"/>
                <a:cs typeface="Times New Roman"/>
              </a:rPr>
              <a:t>rémunéré par mon  employeur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656" y="5613908"/>
            <a:ext cx="2167890" cy="565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just">
              <a:lnSpc>
                <a:spcPct val="97500"/>
              </a:lnSpc>
              <a:spcBef>
                <a:spcPts val="135"/>
              </a:spcBef>
            </a:pPr>
            <a:r>
              <a:rPr sz="1200" b="1" dirty="0">
                <a:latin typeface="Times New Roman"/>
                <a:cs typeface="Times New Roman"/>
              </a:rPr>
              <a:t>Je travaille </a:t>
            </a:r>
            <a:r>
              <a:rPr sz="1200" b="1" spc="-5" dirty="0">
                <a:latin typeface="Times New Roman"/>
                <a:cs typeface="Times New Roman"/>
              </a:rPr>
              <a:t>dans une entreprise  dont </a:t>
            </a:r>
            <a:r>
              <a:rPr sz="1200" b="1" dirty="0">
                <a:latin typeface="Times New Roman"/>
                <a:cs typeface="Times New Roman"/>
              </a:rPr>
              <a:t>l’activité </a:t>
            </a:r>
            <a:r>
              <a:rPr sz="1200" b="1" spc="-5" dirty="0">
                <a:latin typeface="Times New Roman"/>
                <a:cs typeface="Times New Roman"/>
              </a:rPr>
              <a:t>n’entre pas dans  un des </a:t>
            </a:r>
            <a:r>
              <a:rPr sz="1200" b="1" dirty="0">
                <a:latin typeface="Times New Roman"/>
                <a:cs typeface="Times New Roman"/>
              </a:rPr>
              <a:t>secteurs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essentiels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86909" y="4918964"/>
            <a:ext cx="6817359" cy="5988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200" spc="-5" dirty="0">
                <a:latin typeface="Times New Roman"/>
                <a:cs typeface="Times New Roman"/>
              </a:rPr>
              <a:t>Mon </a:t>
            </a:r>
            <a:r>
              <a:rPr sz="1200" dirty="0">
                <a:latin typeface="Times New Roman"/>
                <a:cs typeface="Times New Roman"/>
              </a:rPr>
              <a:t>employeur me place en activité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partielle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90"/>
              </a:lnSpc>
              <a:spcBef>
                <a:spcPts val="204"/>
              </a:spcBef>
            </a:pPr>
            <a:r>
              <a:rPr sz="1200" spc="-5" dirty="0">
                <a:latin typeface="Times New Roman"/>
                <a:cs typeface="Times New Roman"/>
              </a:rPr>
              <a:t>Mon </a:t>
            </a:r>
            <a:r>
              <a:rPr sz="1200" dirty="0">
                <a:latin typeface="Times New Roman"/>
                <a:cs typeface="Times New Roman"/>
              </a:rPr>
              <a:t>activité me permet de travailler en télétravail. </a:t>
            </a:r>
            <a:r>
              <a:rPr sz="1200" spc="-5" dirty="0">
                <a:latin typeface="Times New Roman"/>
                <a:cs typeface="Times New Roman"/>
              </a:rPr>
              <a:t>Je </a:t>
            </a:r>
            <a:r>
              <a:rPr sz="1200" dirty="0">
                <a:latin typeface="Times New Roman"/>
                <a:cs typeface="Times New Roman"/>
              </a:rPr>
              <a:t>continue donc de travailler normalement et je </a:t>
            </a:r>
            <a:r>
              <a:rPr sz="1200" spc="-5" dirty="0">
                <a:latin typeface="Times New Roman"/>
                <a:cs typeface="Times New Roman"/>
              </a:rPr>
              <a:t>suis  </a:t>
            </a:r>
            <a:r>
              <a:rPr sz="1200" dirty="0">
                <a:latin typeface="Times New Roman"/>
                <a:cs typeface="Times New Roman"/>
              </a:rPr>
              <a:t>rémunéré par mon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employeur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86909" y="5991859"/>
            <a:ext cx="2864485" cy="38862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5"/>
              </a:spcBef>
            </a:pPr>
            <a:r>
              <a:rPr sz="1200" dirty="0">
                <a:latin typeface="Times New Roman"/>
                <a:cs typeface="Times New Roman"/>
              </a:rPr>
              <a:t>J’ai un enfant de moins de 16 ans dont je dois  </a:t>
            </a:r>
            <a:r>
              <a:rPr sz="1200" spc="-5" dirty="0">
                <a:latin typeface="Times New Roman"/>
                <a:cs typeface="Times New Roman"/>
              </a:rPr>
              <a:t>assurer </a:t>
            </a:r>
            <a:r>
              <a:rPr sz="1200" dirty="0">
                <a:latin typeface="Times New Roman"/>
                <a:cs typeface="Times New Roman"/>
              </a:rPr>
              <a:t>la garde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31587" y="5522467"/>
            <a:ext cx="3872229" cy="754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400"/>
              </a:lnSpc>
              <a:spcBef>
                <a:spcPts val="105"/>
              </a:spcBef>
            </a:pPr>
            <a:r>
              <a:rPr sz="1200" spc="-5" dirty="0">
                <a:latin typeface="Times New Roman"/>
                <a:cs typeface="Times New Roman"/>
              </a:rPr>
              <a:t>Je </a:t>
            </a:r>
            <a:r>
              <a:rPr sz="1200" dirty="0">
                <a:latin typeface="Times New Roman"/>
                <a:cs typeface="Times New Roman"/>
              </a:rPr>
              <a:t>bénéficie des indemnités journalières de </a:t>
            </a:r>
            <a:r>
              <a:rPr sz="1200" spc="-5" dirty="0">
                <a:latin typeface="Times New Roman"/>
                <a:cs typeface="Times New Roman"/>
              </a:rPr>
              <a:t>sécurité sociale  (IJSS) sans </a:t>
            </a:r>
            <a:r>
              <a:rPr sz="1200" dirty="0">
                <a:latin typeface="Times New Roman"/>
                <a:cs typeface="Times New Roman"/>
              </a:rPr>
              <a:t>conditions d’ouverture de droit et dès le premier  jour d’arrêt de travail. Le délai de carence de 3 jours ne  </a:t>
            </a:r>
            <a:r>
              <a:rPr sz="1200" spc="-5" dirty="0">
                <a:latin typeface="Times New Roman"/>
                <a:cs typeface="Times New Roman"/>
              </a:rPr>
              <a:t>s’applique</a:t>
            </a:r>
            <a:r>
              <a:rPr sz="1200" dirty="0">
                <a:latin typeface="Times New Roman"/>
                <a:cs typeface="Times New Roman"/>
              </a:rPr>
              <a:t> pas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31587" y="6284467"/>
            <a:ext cx="3872229" cy="56197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algn="just">
              <a:lnSpc>
                <a:spcPts val="1390"/>
              </a:lnSpc>
              <a:spcBef>
                <a:spcPts val="185"/>
              </a:spcBef>
            </a:pPr>
            <a:r>
              <a:rPr sz="1200" spc="-5" dirty="0">
                <a:latin typeface="Times New Roman"/>
                <a:cs typeface="Times New Roman"/>
              </a:rPr>
              <a:t>Mon </a:t>
            </a:r>
            <a:r>
              <a:rPr sz="1200" dirty="0">
                <a:latin typeface="Times New Roman"/>
                <a:cs typeface="Times New Roman"/>
              </a:rPr>
              <a:t>activité me permet de travailler en télétravail. </a:t>
            </a:r>
            <a:r>
              <a:rPr sz="1200" spc="-5" dirty="0">
                <a:latin typeface="Times New Roman"/>
                <a:cs typeface="Times New Roman"/>
              </a:rPr>
              <a:t>Je </a:t>
            </a:r>
            <a:r>
              <a:rPr sz="1200" dirty="0">
                <a:latin typeface="Times New Roman"/>
                <a:cs typeface="Times New Roman"/>
              </a:rPr>
              <a:t>continue  donc de travailler normalement et je </a:t>
            </a:r>
            <a:r>
              <a:rPr sz="1200" spc="-5" dirty="0">
                <a:latin typeface="Times New Roman"/>
                <a:cs typeface="Times New Roman"/>
              </a:rPr>
              <a:t>suis </a:t>
            </a:r>
            <a:r>
              <a:rPr sz="1200" dirty="0">
                <a:latin typeface="Times New Roman"/>
                <a:cs typeface="Times New Roman"/>
              </a:rPr>
              <a:t>rémunéré par mon  employeur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0259" y="855979"/>
            <a:ext cx="8482330" cy="565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just">
              <a:lnSpc>
                <a:spcPct val="97500"/>
              </a:lnSpc>
              <a:spcBef>
                <a:spcPts val="135"/>
              </a:spcBef>
            </a:pPr>
            <a:r>
              <a:rPr sz="1200" spc="-15" dirty="0">
                <a:latin typeface="Times New Roman"/>
                <a:cs typeface="Times New Roman"/>
              </a:rPr>
              <a:t>L’épidémie </a:t>
            </a:r>
            <a:r>
              <a:rPr sz="1200" dirty="0">
                <a:latin typeface="Times New Roman"/>
                <a:cs typeface="Times New Roman"/>
              </a:rPr>
              <a:t>liée au coronavirus et les règles de confinement qu’elle entraine vont obliger bon nombre </a:t>
            </a:r>
            <a:r>
              <a:rPr sz="1200" spc="-5" dirty="0">
                <a:latin typeface="Times New Roman"/>
                <a:cs typeface="Times New Roman"/>
              </a:rPr>
              <a:t>d’entreprises </a:t>
            </a:r>
            <a:r>
              <a:rPr sz="1200" dirty="0">
                <a:latin typeface="Times New Roman"/>
                <a:cs typeface="Times New Roman"/>
              </a:rPr>
              <a:t>à réduire leur activité,  voire à fermer leur entreprise. </a:t>
            </a:r>
            <a:r>
              <a:rPr sz="1200" spc="-15" dirty="0">
                <a:latin typeface="Times New Roman"/>
                <a:cs typeface="Times New Roman"/>
              </a:rPr>
              <a:t>L’activité </a:t>
            </a:r>
            <a:r>
              <a:rPr sz="1200" dirty="0">
                <a:latin typeface="Times New Roman"/>
                <a:cs typeface="Times New Roman"/>
              </a:rPr>
              <a:t>partielle peut </a:t>
            </a:r>
            <a:r>
              <a:rPr sz="1200" spc="-5" dirty="0">
                <a:latin typeface="Times New Roman"/>
                <a:cs typeface="Times New Roman"/>
              </a:rPr>
              <a:t>être utilisée </a:t>
            </a:r>
            <a:r>
              <a:rPr sz="1200" dirty="0">
                <a:latin typeface="Times New Roman"/>
                <a:cs typeface="Times New Roman"/>
              </a:rPr>
              <a:t>en cas de réduction ou de </a:t>
            </a:r>
            <a:r>
              <a:rPr sz="1200" spc="-5" dirty="0">
                <a:latin typeface="Times New Roman"/>
                <a:cs typeface="Times New Roman"/>
              </a:rPr>
              <a:t>suppression </a:t>
            </a:r>
            <a:r>
              <a:rPr sz="1200" dirty="0">
                <a:latin typeface="Times New Roman"/>
                <a:cs typeface="Times New Roman"/>
              </a:rPr>
              <a:t>d’activité en </a:t>
            </a:r>
            <a:r>
              <a:rPr sz="1200" spc="-5" dirty="0">
                <a:latin typeface="Times New Roman"/>
                <a:cs typeface="Times New Roman"/>
              </a:rPr>
              <a:t>raison </a:t>
            </a:r>
            <a:r>
              <a:rPr sz="1200" dirty="0">
                <a:latin typeface="Times New Roman"/>
                <a:cs typeface="Times New Roman"/>
              </a:rPr>
              <a:t>de toute  </a:t>
            </a:r>
            <a:r>
              <a:rPr sz="1200" spc="-5" dirty="0">
                <a:latin typeface="Times New Roman"/>
                <a:cs typeface="Times New Roman"/>
              </a:rPr>
              <a:t>circonstance </a:t>
            </a:r>
            <a:r>
              <a:rPr sz="1200" dirty="0">
                <a:latin typeface="Times New Roman"/>
                <a:cs typeface="Times New Roman"/>
              </a:rPr>
              <a:t>de caractère exceptionnel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article </a:t>
            </a:r>
            <a:r>
              <a:rPr sz="1200" i="1" dirty="0">
                <a:latin typeface="Times New Roman"/>
                <a:cs typeface="Times New Roman"/>
              </a:rPr>
              <a:t>R 5122-1 du code du</a:t>
            </a:r>
            <a:r>
              <a:rPr sz="1200" i="1" spc="1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travail</a:t>
            </a:r>
            <a:r>
              <a:rPr sz="1200" spc="-5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78739" y="52323"/>
            <a:ext cx="74441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/>
              <a:t>Dans </a:t>
            </a:r>
            <a:r>
              <a:rPr sz="1600" dirty="0"/>
              <a:t>quelles situations l’employeur </a:t>
            </a:r>
            <a:r>
              <a:rPr sz="1600" spc="-5" dirty="0"/>
              <a:t>peut-il demander </a:t>
            </a:r>
            <a:r>
              <a:rPr sz="1600" dirty="0"/>
              <a:t>le </a:t>
            </a:r>
            <a:r>
              <a:rPr sz="1600" spc="-5" dirty="0"/>
              <a:t>recours </a:t>
            </a:r>
            <a:r>
              <a:rPr sz="1600" dirty="0"/>
              <a:t>à l’activité partielle</a:t>
            </a:r>
            <a:r>
              <a:rPr sz="1600" spc="-45" dirty="0"/>
              <a:t> </a:t>
            </a:r>
            <a:r>
              <a:rPr sz="1600" dirty="0"/>
              <a:t>?</a:t>
            </a:r>
            <a:endParaRPr sz="1600"/>
          </a:p>
        </p:txBody>
      </p:sp>
      <p:sp>
        <p:nvSpPr>
          <p:cNvPr id="41" name="object 41"/>
          <p:cNvSpPr/>
          <p:nvPr/>
        </p:nvSpPr>
        <p:spPr>
          <a:xfrm>
            <a:off x="0" y="51901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44701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A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34915" y="1118108"/>
            <a:ext cx="2367280" cy="184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L’agriculture,</a:t>
            </a:r>
            <a:endParaRPr sz="1200">
              <a:latin typeface="Times New Roman"/>
              <a:cs typeface="Times New Roman"/>
            </a:endParaRPr>
          </a:p>
          <a:p>
            <a:pPr marL="12700" marR="772795">
              <a:lnSpc>
                <a:spcPts val="1390"/>
              </a:lnSpc>
              <a:spcBef>
                <a:spcPts val="60"/>
              </a:spcBef>
            </a:pPr>
            <a:r>
              <a:rPr sz="1200" spc="-5" dirty="0">
                <a:latin typeface="Times New Roman"/>
                <a:cs typeface="Times New Roman"/>
              </a:rPr>
              <a:t>Usines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transformation,  </a:t>
            </a:r>
            <a:r>
              <a:rPr sz="1200" dirty="0">
                <a:latin typeface="Times New Roman"/>
                <a:cs typeface="Times New Roman"/>
              </a:rPr>
              <a:t>Les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routiers,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  <a:spcBef>
                <a:spcPts val="40"/>
              </a:spcBef>
            </a:pPr>
            <a:r>
              <a:rPr sz="1200" spc="-10" dirty="0">
                <a:solidFill>
                  <a:srgbClr val="222222"/>
                </a:solidFill>
                <a:latin typeface="Times New Roman"/>
                <a:cs typeface="Times New Roman"/>
              </a:rPr>
              <a:t>L’agroalimentaire,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</a:pPr>
            <a:r>
              <a:rPr sz="1200" dirty="0">
                <a:solidFill>
                  <a:srgbClr val="222222"/>
                </a:solidFill>
                <a:latin typeface="Times New Roman"/>
                <a:cs typeface="Times New Roman"/>
              </a:rPr>
              <a:t>La grande</a:t>
            </a:r>
            <a:r>
              <a:rPr sz="1200" spc="-5" dirty="0">
                <a:solidFill>
                  <a:srgbClr val="222222"/>
                </a:solidFill>
                <a:latin typeface="Times New Roman"/>
                <a:cs typeface="Times New Roman"/>
              </a:rPr>
              <a:t> distribution,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90"/>
              </a:lnSpc>
              <a:spcBef>
                <a:spcPts val="160"/>
              </a:spcBef>
            </a:pPr>
            <a:r>
              <a:rPr sz="1200" dirty="0">
                <a:solidFill>
                  <a:srgbClr val="222222"/>
                </a:solidFill>
                <a:latin typeface="Times New Roman"/>
                <a:cs typeface="Times New Roman"/>
              </a:rPr>
              <a:t>Les déchets </a:t>
            </a:r>
            <a:r>
              <a:rPr sz="1200" spc="-5" dirty="0">
                <a:solidFill>
                  <a:srgbClr val="222222"/>
                </a:solidFill>
                <a:latin typeface="Times New Roman"/>
                <a:cs typeface="Times New Roman"/>
              </a:rPr>
              <a:t>(ramassage </a:t>
            </a:r>
            <a:r>
              <a:rPr sz="1200" dirty="0">
                <a:solidFill>
                  <a:srgbClr val="222222"/>
                </a:solidFill>
                <a:latin typeface="Times New Roman"/>
                <a:cs typeface="Times New Roman"/>
              </a:rPr>
              <a:t>et traitement),  Le</a:t>
            </a:r>
            <a:r>
              <a:rPr sz="1200" spc="-5" dirty="0">
                <a:solidFill>
                  <a:srgbClr val="222222"/>
                </a:solidFill>
                <a:latin typeface="Times New Roman"/>
                <a:cs typeface="Times New Roman"/>
              </a:rPr>
              <a:t> </a:t>
            </a:r>
            <a:r>
              <a:rPr sz="1200" spc="-40" dirty="0">
                <a:solidFill>
                  <a:srgbClr val="222222"/>
                </a:solidFill>
                <a:latin typeface="Times New Roman"/>
                <a:cs typeface="Times New Roman"/>
              </a:rPr>
              <a:t>BTP,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55"/>
              </a:lnSpc>
            </a:pPr>
            <a:r>
              <a:rPr sz="1200" spc="-5" dirty="0">
                <a:latin typeface="Times New Roman"/>
                <a:cs typeface="Times New Roman"/>
              </a:rPr>
              <a:t>Nettoyage,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  <a:spcBef>
                <a:spcPts val="70"/>
              </a:spcBef>
            </a:pPr>
            <a:r>
              <a:rPr sz="1200" spc="-5" dirty="0">
                <a:latin typeface="Times New Roman"/>
                <a:cs typeface="Times New Roman"/>
              </a:rPr>
              <a:t>Traitement </a:t>
            </a:r>
            <a:r>
              <a:rPr sz="1200" dirty="0">
                <a:latin typeface="Times New Roman"/>
                <a:cs typeface="Times New Roman"/>
              </a:rPr>
              <a:t>des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eaux,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</a:pPr>
            <a:r>
              <a:rPr sz="1200" dirty="0">
                <a:latin typeface="Times New Roman"/>
                <a:cs typeface="Times New Roman"/>
              </a:rPr>
              <a:t>…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1191" y="3639695"/>
            <a:ext cx="1141730" cy="19050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75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droit 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retrait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39751" y="3212975"/>
            <a:ext cx="5833110" cy="595676"/>
          </a:xfrm>
          <a:prstGeom prst="rect">
            <a:avLst/>
          </a:prstGeom>
          <a:solidFill>
            <a:srgbClr val="D1E6FF"/>
          </a:solidFill>
        </p:spPr>
        <p:txBody>
          <a:bodyPr vert="horz" wrap="square" lIns="0" tIns="56515" rIns="0" bIns="0" rtlCol="0">
            <a:spAutoFit/>
          </a:bodyPr>
          <a:lstStyle/>
          <a:p>
            <a:pPr marL="90805" marR="82550">
              <a:lnSpc>
                <a:spcPts val="1390"/>
              </a:lnSpc>
              <a:spcBef>
                <a:spcPts val="445"/>
              </a:spcBef>
            </a:pPr>
            <a:r>
              <a:rPr sz="1200" b="1" spc="-5" dirty="0">
                <a:latin typeface="Times New Roman"/>
                <a:cs typeface="Times New Roman"/>
              </a:rPr>
              <a:t>Les salariés qui travaillent pour un des </a:t>
            </a:r>
            <a:r>
              <a:rPr sz="1200" b="1" dirty="0">
                <a:latin typeface="Times New Roman"/>
                <a:cs typeface="Times New Roman"/>
              </a:rPr>
              <a:t>secteurs </a:t>
            </a:r>
            <a:r>
              <a:rPr sz="1200" b="1" spc="-5" dirty="0">
                <a:latin typeface="Times New Roman"/>
                <a:cs typeface="Times New Roman"/>
              </a:rPr>
              <a:t>essentiels </a:t>
            </a:r>
            <a:r>
              <a:rPr sz="1200" b="1" dirty="0">
                <a:latin typeface="Times New Roman"/>
                <a:cs typeface="Times New Roman"/>
              </a:rPr>
              <a:t>et </a:t>
            </a:r>
            <a:r>
              <a:rPr sz="1200" b="1" spc="-5" dirty="0">
                <a:latin typeface="Times New Roman"/>
                <a:cs typeface="Times New Roman"/>
              </a:rPr>
              <a:t>que toutes </a:t>
            </a:r>
            <a:r>
              <a:rPr sz="1200" b="1" dirty="0">
                <a:latin typeface="Times New Roman"/>
                <a:cs typeface="Times New Roman"/>
              </a:rPr>
              <a:t>les </a:t>
            </a:r>
            <a:r>
              <a:rPr sz="1200" b="1" spc="-5" dirty="0">
                <a:latin typeface="Times New Roman"/>
                <a:cs typeface="Times New Roman"/>
              </a:rPr>
              <a:t>précautions  sanitaires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ne</a:t>
            </a:r>
            <a:r>
              <a:rPr sz="1200" b="1" spc="5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sont</a:t>
            </a:r>
            <a:r>
              <a:rPr sz="1200" b="1" spc="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pas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prises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sur</a:t>
            </a:r>
            <a:r>
              <a:rPr sz="1200" b="1" spc="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leur</a:t>
            </a:r>
            <a:r>
              <a:rPr sz="1200" b="1" spc="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lieu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de</a:t>
            </a:r>
            <a:r>
              <a:rPr sz="1200" b="1" spc="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travail,</a:t>
            </a:r>
            <a:r>
              <a:rPr sz="1200" b="1" spc="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peuvent</a:t>
            </a:r>
            <a:r>
              <a:rPr sz="1200" b="1" spc="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légitimement</a:t>
            </a:r>
            <a:r>
              <a:rPr sz="1200" b="1" spc="45" dirty="0">
                <a:latin typeface="Times New Roman"/>
                <a:cs typeface="Times New Roman"/>
              </a:rPr>
              <a:t> </a:t>
            </a:r>
            <a:r>
              <a:rPr sz="1200" b="1" spc="-5" dirty="0" err="1">
                <a:latin typeface="Times New Roman"/>
                <a:cs typeface="Times New Roman"/>
              </a:rPr>
              <a:t>exercer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dirty="0" err="1">
                <a:latin typeface="Times New Roman"/>
                <a:cs typeface="Times New Roman"/>
              </a:rPr>
              <a:t>leur</a:t>
            </a:r>
            <a:r>
              <a:rPr lang="fr-FR" sz="1200" b="1" dirty="0">
                <a:latin typeface="Times New Roman"/>
                <a:cs typeface="Times New Roman"/>
              </a:rPr>
              <a:t> droit de retrait </a:t>
            </a:r>
            <a:r>
              <a:rPr sz="1200" b="1" dirty="0" err="1">
                <a:latin typeface="Times New Roman"/>
                <a:cs typeface="Times New Roman"/>
              </a:rPr>
              <a:t>en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invoquant un danger </a:t>
            </a:r>
            <a:r>
              <a:rPr sz="1200" b="1" dirty="0">
                <a:latin typeface="Times New Roman"/>
                <a:cs typeface="Times New Roman"/>
              </a:rPr>
              <a:t>grave et </a:t>
            </a:r>
            <a:r>
              <a:rPr sz="1200" b="1" spc="-5" dirty="0">
                <a:latin typeface="Times New Roman"/>
                <a:cs typeface="Times New Roman"/>
              </a:rPr>
              <a:t>imminent pour </a:t>
            </a:r>
            <a:r>
              <a:rPr sz="1200" b="1" dirty="0">
                <a:latin typeface="Times New Roman"/>
                <a:cs typeface="Times New Roman"/>
              </a:rPr>
              <a:t>leur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santé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3208" y="291891"/>
            <a:ext cx="1018540" cy="369570"/>
          </a:xfrm>
          <a:prstGeom prst="rect">
            <a:avLst/>
          </a:prstGeom>
          <a:solidFill>
            <a:srgbClr val="558ED5"/>
          </a:solidFill>
        </p:spPr>
        <p:txBody>
          <a:bodyPr vert="horz" wrap="square" lIns="0" tIns="3429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70"/>
              </a:spcBef>
            </a:pPr>
            <a:r>
              <a:rPr sz="1800" spc="-5" dirty="0">
                <a:solidFill>
                  <a:srgbClr val="FFFFFF"/>
                </a:solidFill>
              </a:rPr>
              <a:t>Principe</a:t>
            </a:r>
            <a:endParaRPr sz="1800"/>
          </a:p>
        </p:txBody>
      </p:sp>
      <p:sp>
        <p:nvSpPr>
          <p:cNvPr id="6" name="object 6"/>
          <p:cNvSpPr/>
          <p:nvPr/>
        </p:nvSpPr>
        <p:spPr>
          <a:xfrm>
            <a:off x="2339751" y="116631"/>
            <a:ext cx="1207770" cy="277495"/>
          </a:xfrm>
          <a:custGeom>
            <a:avLst/>
            <a:gdLst/>
            <a:ahLst/>
            <a:cxnLst/>
            <a:rect l="l" t="t" r="r" b="b"/>
            <a:pathLst>
              <a:path w="1207770" h="277495">
                <a:moveTo>
                  <a:pt x="0" y="0"/>
                </a:moveTo>
                <a:lnTo>
                  <a:pt x="1207382" y="0"/>
                </a:lnTo>
                <a:lnTo>
                  <a:pt x="1207382" y="276999"/>
                </a:ln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18491" y="148843"/>
            <a:ext cx="1038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Le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confinement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9751" y="574381"/>
            <a:ext cx="4286885" cy="277495"/>
          </a:xfrm>
          <a:prstGeom prst="rect">
            <a:avLst/>
          </a:prstGeom>
          <a:solidFill>
            <a:srgbClr val="D1E6F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0"/>
              </a:spcBef>
            </a:pPr>
            <a:r>
              <a:rPr sz="1200" b="1" spc="-5" dirty="0">
                <a:latin typeface="Times New Roman"/>
                <a:cs typeface="Times New Roman"/>
              </a:rPr>
              <a:t>Les salariés ne doivent pas </a:t>
            </a:r>
            <a:r>
              <a:rPr sz="1200" b="1" dirty="0">
                <a:latin typeface="Times New Roman"/>
                <a:cs typeface="Times New Roman"/>
              </a:rPr>
              <a:t>travailler et </a:t>
            </a:r>
            <a:r>
              <a:rPr sz="1200" b="1" spc="-5" dirty="0">
                <a:latin typeface="Times New Roman"/>
                <a:cs typeface="Times New Roman"/>
              </a:rPr>
              <a:t>doivent rester chez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eux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551" y="1684375"/>
            <a:ext cx="1262380" cy="369570"/>
          </a:xfrm>
          <a:prstGeom prst="rect">
            <a:avLst/>
          </a:prstGeom>
          <a:solidFill>
            <a:srgbClr val="558ED5"/>
          </a:solidFill>
        </p:spPr>
        <p:txBody>
          <a:bodyPr vert="horz" wrap="square" lIns="0" tIns="317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50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Exceptions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39751" y="1052736"/>
            <a:ext cx="2681605" cy="277495"/>
          </a:xfrm>
          <a:prstGeom prst="rect">
            <a:avLst/>
          </a:prstGeom>
          <a:solidFill>
            <a:srgbClr val="D1E6F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0"/>
              </a:spcBef>
            </a:pPr>
            <a:r>
              <a:rPr sz="1200" b="1" dirty="0">
                <a:latin typeface="Times New Roman"/>
                <a:cs typeface="Times New Roman"/>
              </a:rPr>
              <a:t>Je </a:t>
            </a:r>
            <a:r>
              <a:rPr sz="1200" b="1" spc="-5" dirty="0">
                <a:latin typeface="Times New Roman"/>
                <a:cs typeface="Times New Roman"/>
              </a:rPr>
              <a:t>continue de </a:t>
            </a:r>
            <a:r>
              <a:rPr sz="1200" b="1" dirty="0">
                <a:latin typeface="Times New Roman"/>
                <a:cs typeface="Times New Roman"/>
              </a:rPr>
              <a:t>travailler en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télétravail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39751" y="1482055"/>
            <a:ext cx="3112770" cy="277495"/>
          </a:xfrm>
          <a:prstGeom prst="rect">
            <a:avLst/>
          </a:prstGeom>
          <a:solidFill>
            <a:srgbClr val="D1E6FF"/>
          </a:solidFill>
        </p:spPr>
        <p:txBody>
          <a:bodyPr vert="horz" wrap="square" lIns="0" tIns="450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5"/>
              </a:spcBef>
            </a:pPr>
            <a:r>
              <a:rPr sz="1200" b="1" dirty="0">
                <a:latin typeface="Times New Roman"/>
                <a:cs typeface="Times New Roman"/>
              </a:rPr>
              <a:t>Je travail </a:t>
            </a:r>
            <a:r>
              <a:rPr sz="1200" b="1" spc="-5" dirty="0">
                <a:latin typeface="Times New Roman"/>
                <a:cs typeface="Times New Roman"/>
              </a:rPr>
              <a:t>dans un commerce qui peut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ouvrir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39751" y="1915209"/>
            <a:ext cx="3435350" cy="277495"/>
          </a:xfrm>
          <a:prstGeom prst="rect">
            <a:avLst/>
          </a:prstGeom>
          <a:solidFill>
            <a:srgbClr val="D1E6F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0"/>
              </a:spcBef>
            </a:pPr>
            <a:r>
              <a:rPr sz="1200" b="1" dirty="0">
                <a:latin typeface="Times New Roman"/>
                <a:cs typeface="Times New Roman"/>
              </a:rPr>
              <a:t>Je travail </a:t>
            </a:r>
            <a:r>
              <a:rPr sz="1200" b="1" spc="-5" dirty="0">
                <a:latin typeface="Times New Roman"/>
                <a:cs typeface="Times New Roman"/>
              </a:rPr>
              <a:t>dans une entreprise du secteur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essentiel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39751" y="2348362"/>
            <a:ext cx="2991485" cy="646430"/>
          </a:xfrm>
          <a:prstGeom prst="rect">
            <a:avLst/>
          </a:prstGeom>
          <a:solidFill>
            <a:srgbClr val="D1E6FF"/>
          </a:solidFill>
        </p:spPr>
        <p:txBody>
          <a:bodyPr vert="horz" wrap="square" lIns="0" tIns="48894" rIns="0" bIns="0" rtlCol="0">
            <a:spAutoFit/>
          </a:bodyPr>
          <a:lstStyle/>
          <a:p>
            <a:pPr marL="90805" marR="252095">
              <a:lnSpc>
                <a:spcPct val="97500"/>
              </a:lnSpc>
              <a:spcBef>
                <a:spcPts val="384"/>
              </a:spcBef>
            </a:pPr>
            <a:r>
              <a:rPr sz="1200" b="1" dirty="0">
                <a:latin typeface="Times New Roman"/>
                <a:cs typeface="Times New Roman"/>
              </a:rPr>
              <a:t>Je travail </a:t>
            </a:r>
            <a:r>
              <a:rPr sz="1200" b="1" spc="-5" dirty="0">
                <a:latin typeface="Times New Roman"/>
                <a:cs typeface="Times New Roman"/>
              </a:rPr>
              <a:t>dans une entreprise du secteur  non essentiel qui bénéficie d’un droit  d’ouverture délivré par </a:t>
            </a:r>
            <a:r>
              <a:rPr sz="1200" b="1" dirty="0">
                <a:latin typeface="Times New Roman"/>
                <a:cs typeface="Times New Roman"/>
              </a:rPr>
              <a:t>le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préfet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32647" y="1057261"/>
            <a:ext cx="432434" cy="2016760"/>
          </a:xfrm>
          <a:custGeom>
            <a:avLst/>
            <a:gdLst/>
            <a:ahLst/>
            <a:cxnLst/>
            <a:rect l="l" t="t" r="r" b="b"/>
            <a:pathLst>
              <a:path w="432435" h="2016760">
                <a:moveTo>
                  <a:pt x="432048" y="2016224"/>
                </a:moveTo>
                <a:lnTo>
                  <a:pt x="363767" y="2014388"/>
                </a:lnTo>
                <a:lnTo>
                  <a:pt x="304467" y="2009277"/>
                </a:lnTo>
                <a:lnTo>
                  <a:pt x="257704" y="2001483"/>
                </a:lnTo>
                <a:lnTo>
                  <a:pt x="216024" y="1980221"/>
                </a:lnTo>
                <a:lnTo>
                  <a:pt x="216024" y="1044115"/>
                </a:lnTo>
                <a:lnTo>
                  <a:pt x="205010" y="1032735"/>
                </a:lnTo>
                <a:lnTo>
                  <a:pt x="174343" y="1022852"/>
                </a:lnTo>
                <a:lnTo>
                  <a:pt x="127580" y="1015058"/>
                </a:lnTo>
                <a:lnTo>
                  <a:pt x="68280" y="1009947"/>
                </a:lnTo>
                <a:lnTo>
                  <a:pt x="0" y="1008112"/>
                </a:lnTo>
                <a:lnTo>
                  <a:pt x="68280" y="1006276"/>
                </a:lnTo>
                <a:lnTo>
                  <a:pt x="127580" y="1001165"/>
                </a:lnTo>
                <a:lnTo>
                  <a:pt x="174343" y="993372"/>
                </a:lnTo>
                <a:lnTo>
                  <a:pt x="205010" y="983488"/>
                </a:lnTo>
                <a:lnTo>
                  <a:pt x="216024" y="972109"/>
                </a:lnTo>
                <a:lnTo>
                  <a:pt x="216024" y="36002"/>
                </a:lnTo>
                <a:lnTo>
                  <a:pt x="227037" y="24623"/>
                </a:lnTo>
                <a:lnTo>
                  <a:pt x="257704" y="14739"/>
                </a:lnTo>
                <a:lnTo>
                  <a:pt x="304467" y="6946"/>
                </a:lnTo>
                <a:lnTo>
                  <a:pt x="363767" y="1835"/>
                </a:lnTo>
                <a:lnTo>
                  <a:pt x="432048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9551" y="3351475"/>
            <a:ext cx="1262380" cy="369570"/>
          </a:xfrm>
          <a:prstGeom prst="rect">
            <a:avLst/>
          </a:prstGeom>
          <a:solidFill>
            <a:srgbClr val="558ED5"/>
          </a:solidFill>
        </p:spPr>
        <p:txBody>
          <a:bodyPr vert="horz" wrap="square" lIns="0" tIns="317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50"/>
              </a:spcBef>
            </a:pP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Remarque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5430300"/>
            <a:ext cx="5436235" cy="307975"/>
          </a:xfrm>
          <a:custGeom>
            <a:avLst/>
            <a:gdLst/>
            <a:ahLst/>
            <a:cxnLst/>
            <a:rect l="l" t="t" r="r" b="b"/>
            <a:pathLst>
              <a:path w="5436235" h="307975">
                <a:moveTo>
                  <a:pt x="0" y="0"/>
                </a:moveTo>
                <a:lnTo>
                  <a:pt x="5436095" y="0"/>
                </a:lnTo>
                <a:lnTo>
                  <a:pt x="5436095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10673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40347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4">
            <a:solidFill>
              <a:srgbClr val="A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246025"/>
            <a:ext cx="6156325" cy="307975"/>
          </a:xfrm>
          <a:custGeom>
            <a:avLst/>
            <a:gdLst/>
            <a:ahLst/>
            <a:cxnLst/>
            <a:rect l="l" t="t" r="r" b="b"/>
            <a:pathLst>
              <a:path w="6156325" h="307975">
                <a:moveTo>
                  <a:pt x="0" y="0"/>
                </a:moveTo>
                <a:lnTo>
                  <a:pt x="6156176" y="0"/>
                </a:lnTo>
                <a:lnTo>
                  <a:pt x="6156176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8739" y="4166446"/>
            <a:ext cx="8806180" cy="228981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75"/>
              </a:spcBef>
            </a:pPr>
            <a:r>
              <a:rPr sz="1400" b="1" spc="-5" dirty="0">
                <a:latin typeface="Times New Roman"/>
                <a:cs typeface="Times New Roman"/>
              </a:rPr>
              <a:t>Qu’est-ce-que l’activité partielle (ou chômage partiel, </a:t>
            </a:r>
            <a:r>
              <a:rPr sz="1400" b="1" dirty="0">
                <a:latin typeface="Times New Roman"/>
                <a:cs typeface="Times New Roman"/>
              </a:rPr>
              <a:t>ou </a:t>
            </a:r>
            <a:r>
              <a:rPr sz="1400" b="1" spc="-5" dirty="0">
                <a:latin typeface="Times New Roman"/>
                <a:cs typeface="Times New Roman"/>
              </a:rPr>
              <a:t>chômage technique)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1770" marR="5080" algn="just">
              <a:lnSpc>
                <a:spcPct val="97500"/>
              </a:lnSpc>
              <a:spcBef>
                <a:spcPts val="790"/>
              </a:spcBef>
            </a:pPr>
            <a:r>
              <a:rPr sz="1200" spc="-15" dirty="0">
                <a:latin typeface="Times New Roman"/>
                <a:cs typeface="Times New Roman"/>
              </a:rPr>
              <a:t>L’activité </a:t>
            </a:r>
            <a:r>
              <a:rPr sz="1200" dirty="0">
                <a:latin typeface="Times New Roman"/>
                <a:cs typeface="Times New Roman"/>
              </a:rPr>
              <a:t>partielle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un </a:t>
            </a:r>
            <a:r>
              <a:rPr sz="1200" spc="-5" dirty="0">
                <a:latin typeface="Times New Roman"/>
                <a:cs typeface="Times New Roman"/>
              </a:rPr>
              <a:t>dispositif </a:t>
            </a:r>
            <a:r>
              <a:rPr sz="1200" dirty="0">
                <a:latin typeface="Times New Roman"/>
                <a:cs typeface="Times New Roman"/>
              </a:rPr>
              <a:t>qui permet de réduire ou </a:t>
            </a:r>
            <a:r>
              <a:rPr sz="1200" spc="-5" dirty="0">
                <a:latin typeface="Times New Roman"/>
                <a:cs typeface="Times New Roman"/>
              </a:rPr>
              <a:t>suspendre </a:t>
            </a:r>
            <a:r>
              <a:rPr sz="1200" dirty="0">
                <a:latin typeface="Times New Roman"/>
                <a:cs typeface="Times New Roman"/>
              </a:rPr>
              <a:t>temporairement l’activité des salariés. </a:t>
            </a:r>
            <a:r>
              <a:rPr sz="1200" spc="-5" dirty="0">
                <a:latin typeface="Times New Roman"/>
                <a:cs typeface="Times New Roman"/>
              </a:rPr>
              <a:t>Durant </a:t>
            </a:r>
            <a:r>
              <a:rPr sz="1200" dirty="0">
                <a:latin typeface="Times New Roman"/>
                <a:cs typeface="Times New Roman"/>
              </a:rPr>
              <a:t>cette période,  l’employeur </a:t>
            </a:r>
            <a:r>
              <a:rPr sz="1200" spc="-5" dirty="0">
                <a:latin typeface="Times New Roman"/>
                <a:cs typeface="Times New Roman"/>
              </a:rPr>
              <a:t>verse </a:t>
            </a:r>
            <a:r>
              <a:rPr sz="1200" dirty="0">
                <a:latin typeface="Times New Roman"/>
                <a:cs typeface="Times New Roman"/>
              </a:rPr>
              <a:t>une </a:t>
            </a:r>
            <a:r>
              <a:rPr sz="1200" spc="-5" dirty="0">
                <a:latin typeface="Times New Roman"/>
                <a:cs typeface="Times New Roman"/>
              </a:rPr>
              <a:t>indemnisation </a:t>
            </a:r>
            <a:r>
              <a:rPr sz="1200" dirty="0">
                <a:latin typeface="Times New Roman"/>
                <a:cs typeface="Times New Roman"/>
              </a:rPr>
              <a:t>au salarié placé en </a:t>
            </a:r>
            <a:r>
              <a:rPr sz="1200" spc="-5" dirty="0">
                <a:latin typeface="Times New Roman"/>
                <a:cs typeface="Times New Roman"/>
              </a:rPr>
              <a:t>position </a:t>
            </a:r>
            <a:r>
              <a:rPr sz="1200" dirty="0">
                <a:latin typeface="Times New Roman"/>
                <a:cs typeface="Times New Roman"/>
              </a:rPr>
              <a:t>d’activité partielle. </a:t>
            </a:r>
            <a:r>
              <a:rPr sz="1200" spc="-5" dirty="0">
                <a:latin typeface="Times New Roman"/>
                <a:cs typeface="Times New Roman"/>
              </a:rPr>
              <a:t>L'État </a:t>
            </a:r>
            <a:r>
              <a:rPr sz="1200" dirty="0">
                <a:latin typeface="Times New Roman"/>
                <a:cs typeface="Times New Roman"/>
              </a:rPr>
              <a:t>garantit à </a:t>
            </a:r>
            <a:r>
              <a:rPr sz="1200" spc="-5" dirty="0">
                <a:latin typeface="Times New Roman"/>
                <a:cs typeface="Times New Roman"/>
              </a:rPr>
              <a:t>l'employeur </a:t>
            </a:r>
            <a:r>
              <a:rPr sz="1200" dirty="0">
                <a:latin typeface="Times New Roman"/>
                <a:cs typeface="Times New Roman"/>
              </a:rPr>
              <a:t>une </a:t>
            </a:r>
            <a:r>
              <a:rPr sz="1200" spc="-5" dirty="0">
                <a:latin typeface="Times New Roman"/>
                <a:cs typeface="Times New Roman"/>
              </a:rPr>
              <a:t>prise </a:t>
            </a:r>
            <a:r>
              <a:rPr sz="1200" dirty="0">
                <a:latin typeface="Times New Roman"/>
                <a:cs typeface="Times New Roman"/>
              </a:rPr>
              <a:t>en </a:t>
            </a:r>
            <a:r>
              <a:rPr sz="1200" spc="-5" dirty="0">
                <a:latin typeface="Times New Roman"/>
                <a:cs typeface="Times New Roman"/>
              </a:rPr>
              <a:t>charge  </a:t>
            </a:r>
            <a:r>
              <a:rPr sz="1200" dirty="0">
                <a:latin typeface="Times New Roman"/>
                <a:cs typeface="Times New Roman"/>
              </a:rPr>
              <a:t>partielle de </a:t>
            </a:r>
            <a:r>
              <a:rPr sz="1200" spc="-5" dirty="0">
                <a:latin typeface="Times New Roman"/>
                <a:cs typeface="Times New Roman"/>
              </a:rPr>
              <a:t>l’indemnisation </a:t>
            </a:r>
            <a:r>
              <a:rPr sz="1200" dirty="0">
                <a:latin typeface="Times New Roman"/>
                <a:cs typeface="Times New Roman"/>
              </a:rPr>
              <a:t>des heures</a:t>
            </a:r>
            <a:r>
              <a:rPr sz="1200" spc="-5" dirty="0">
                <a:latin typeface="Times New Roman"/>
                <a:cs typeface="Times New Roman"/>
              </a:rPr>
              <a:t> chômées.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400" b="1" spc="-5" dirty="0">
                <a:latin typeface="Times New Roman"/>
                <a:cs typeface="Times New Roman"/>
              </a:rPr>
              <a:t>Quelles conséquences de l’activité partielle </a:t>
            </a:r>
            <a:r>
              <a:rPr sz="1400" b="1" dirty="0">
                <a:latin typeface="Times New Roman"/>
                <a:cs typeface="Times New Roman"/>
              </a:rPr>
              <a:t>sur </a:t>
            </a:r>
            <a:r>
              <a:rPr sz="1400" b="1" spc="-5" dirty="0">
                <a:latin typeface="Times New Roman"/>
                <a:cs typeface="Times New Roman"/>
              </a:rPr>
              <a:t>le contrat de travail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1770">
              <a:lnSpc>
                <a:spcPct val="100000"/>
              </a:lnSpc>
              <a:spcBef>
                <a:spcPts val="800"/>
              </a:spcBef>
            </a:pPr>
            <a:r>
              <a:rPr sz="1200" spc="-5" dirty="0">
                <a:latin typeface="Times New Roman"/>
                <a:cs typeface="Times New Roman"/>
              </a:rPr>
              <a:t>Lorsque </a:t>
            </a:r>
            <a:r>
              <a:rPr sz="1200" dirty="0">
                <a:latin typeface="Times New Roman"/>
                <a:cs typeface="Times New Roman"/>
              </a:rPr>
              <a:t>les salariés </a:t>
            </a:r>
            <a:r>
              <a:rPr sz="1200" spc="-5" dirty="0">
                <a:latin typeface="Times New Roman"/>
                <a:cs typeface="Times New Roman"/>
              </a:rPr>
              <a:t>sont </a:t>
            </a:r>
            <a:r>
              <a:rPr sz="1200" dirty="0">
                <a:latin typeface="Times New Roman"/>
                <a:cs typeface="Times New Roman"/>
              </a:rPr>
              <a:t>placés en </a:t>
            </a:r>
            <a:r>
              <a:rPr sz="1200" spc="-5" dirty="0">
                <a:latin typeface="Times New Roman"/>
                <a:cs typeface="Times New Roman"/>
              </a:rPr>
              <a:t>position </a:t>
            </a:r>
            <a:r>
              <a:rPr sz="1200" dirty="0">
                <a:latin typeface="Times New Roman"/>
                <a:cs typeface="Times New Roman"/>
              </a:rPr>
              <a:t>d’activité partielle, le contrat de travail </a:t>
            </a:r>
            <a:r>
              <a:rPr sz="1200" spc="-5" dirty="0">
                <a:latin typeface="Times New Roman"/>
                <a:cs typeface="Times New Roman"/>
              </a:rPr>
              <a:t>est suspendu </a:t>
            </a:r>
            <a:r>
              <a:rPr sz="1200" dirty="0">
                <a:latin typeface="Times New Roman"/>
                <a:cs typeface="Times New Roman"/>
              </a:rPr>
              <a:t>mais non rompu.</a:t>
            </a:r>
            <a:endParaRPr sz="1200">
              <a:latin typeface="Times New Roman"/>
              <a:cs typeface="Times New Roman"/>
            </a:endParaRPr>
          </a:p>
          <a:p>
            <a:pPr marL="191770" marR="5080">
              <a:lnSpc>
                <a:spcPct val="103299"/>
              </a:lnSpc>
              <a:spcBef>
                <a:spcPts val="720"/>
              </a:spcBef>
            </a:pPr>
            <a:r>
              <a:rPr sz="1200" spc="-5" dirty="0">
                <a:latin typeface="Times New Roman"/>
                <a:cs typeface="Times New Roman"/>
              </a:rPr>
              <a:t>Ainsi, sur </a:t>
            </a:r>
            <a:r>
              <a:rPr sz="1200" dirty="0">
                <a:latin typeface="Times New Roman"/>
                <a:cs typeface="Times New Roman"/>
              </a:rPr>
              <a:t>les heures ou périodes non </a:t>
            </a:r>
            <a:r>
              <a:rPr sz="1200" spc="-5" dirty="0">
                <a:latin typeface="Times New Roman"/>
                <a:cs typeface="Times New Roman"/>
              </a:rPr>
              <a:t>travaillées, </a:t>
            </a:r>
            <a:r>
              <a:rPr sz="1200" dirty="0">
                <a:latin typeface="Times New Roman"/>
                <a:cs typeface="Times New Roman"/>
              </a:rPr>
              <a:t>les salariés ne doivent ni </a:t>
            </a:r>
            <a:r>
              <a:rPr sz="1200" spc="-5" dirty="0">
                <a:latin typeface="Times New Roman"/>
                <a:cs typeface="Times New Roman"/>
              </a:rPr>
              <a:t>être sur </a:t>
            </a:r>
            <a:r>
              <a:rPr sz="1200" dirty="0">
                <a:latin typeface="Times New Roman"/>
                <a:cs typeface="Times New Roman"/>
              </a:rPr>
              <a:t>leur lieu de travail, ni à </a:t>
            </a:r>
            <a:r>
              <a:rPr sz="1200" spc="-5" dirty="0">
                <a:latin typeface="Times New Roman"/>
                <a:cs typeface="Times New Roman"/>
              </a:rPr>
              <a:t>disposition </a:t>
            </a:r>
            <a:r>
              <a:rPr sz="1200" dirty="0">
                <a:latin typeface="Times New Roman"/>
                <a:cs typeface="Times New Roman"/>
              </a:rPr>
              <a:t>de leur </a:t>
            </a:r>
            <a:r>
              <a:rPr sz="1200" spc="-5" dirty="0">
                <a:latin typeface="Times New Roman"/>
                <a:cs typeface="Times New Roman"/>
              </a:rPr>
              <a:t>employeur, </a:t>
            </a:r>
            <a:r>
              <a:rPr sz="1200" dirty="0">
                <a:latin typeface="Times New Roman"/>
                <a:cs typeface="Times New Roman"/>
              </a:rPr>
              <a:t>ni  </a:t>
            </a:r>
            <a:r>
              <a:rPr sz="1200" spc="-5" dirty="0">
                <a:latin typeface="Times New Roman"/>
                <a:cs typeface="Times New Roman"/>
              </a:rPr>
              <a:t>se </a:t>
            </a:r>
            <a:r>
              <a:rPr sz="1200" dirty="0">
                <a:latin typeface="Times New Roman"/>
                <a:cs typeface="Times New Roman"/>
              </a:rPr>
              <a:t>conformer à ses</a:t>
            </a:r>
            <a:r>
              <a:rPr sz="1200" spc="-5" dirty="0">
                <a:latin typeface="Times New Roman"/>
                <a:cs typeface="Times New Roman"/>
              </a:rPr>
              <a:t> directives.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4074" y="6481797"/>
            <a:ext cx="203200" cy="306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280"/>
              </a:lnSpc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61467"/>
            <a:ext cx="56819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/>
              <a:t>LES </a:t>
            </a:r>
            <a:r>
              <a:rPr sz="1600" spc="-10" dirty="0"/>
              <a:t>SALARIÉS CONCERNÉS </a:t>
            </a:r>
            <a:r>
              <a:rPr sz="1600" spc="-45" dirty="0"/>
              <a:t>PAR </a:t>
            </a:r>
            <a:r>
              <a:rPr sz="1600" spc="-20" dirty="0"/>
              <a:t>L’ACTIVITÉ</a:t>
            </a:r>
            <a:r>
              <a:rPr sz="1600" spc="30" dirty="0"/>
              <a:t> </a:t>
            </a:r>
            <a:r>
              <a:rPr sz="1600" spc="-25" dirty="0"/>
              <a:t>PARTIELLE</a:t>
            </a:r>
            <a:endParaRPr sz="1600"/>
          </a:p>
        </p:txBody>
      </p:sp>
      <p:sp>
        <p:nvSpPr>
          <p:cNvPr id="3" name="object 3"/>
          <p:cNvSpPr/>
          <p:nvPr/>
        </p:nvSpPr>
        <p:spPr>
          <a:xfrm>
            <a:off x="0" y="51901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701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9322">
            <a:solidFill>
              <a:srgbClr val="A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362644"/>
            <a:ext cx="4860290" cy="307975"/>
          </a:xfrm>
          <a:custGeom>
            <a:avLst/>
            <a:gdLst/>
            <a:ahLst/>
            <a:cxnLst/>
            <a:rect l="l" t="t" r="r" b="b"/>
            <a:pathLst>
              <a:path w="4860290" h="307975">
                <a:moveTo>
                  <a:pt x="0" y="0"/>
                </a:moveTo>
                <a:lnTo>
                  <a:pt x="4860032" y="0"/>
                </a:lnTo>
                <a:lnTo>
                  <a:pt x="4860032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95321"/>
            <a:ext cx="4644390" cy="307975"/>
          </a:xfrm>
          <a:custGeom>
            <a:avLst/>
            <a:gdLst/>
            <a:ahLst/>
            <a:cxnLst/>
            <a:rect l="l" t="t" r="r" b="b"/>
            <a:pathLst>
              <a:path w="4644390" h="307975">
                <a:moveTo>
                  <a:pt x="0" y="0"/>
                </a:moveTo>
                <a:lnTo>
                  <a:pt x="4644007" y="0"/>
                </a:lnTo>
                <a:lnTo>
                  <a:pt x="4644007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386692"/>
            <a:ext cx="3996054" cy="307975"/>
          </a:xfrm>
          <a:custGeom>
            <a:avLst/>
            <a:gdLst/>
            <a:ahLst/>
            <a:cxnLst/>
            <a:rect l="l" t="t" r="r" b="b"/>
            <a:pathLst>
              <a:path w="3996054" h="307975">
                <a:moveTo>
                  <a:pt x="0" y="0"/>
                </a:moveTo>
                <a:lnTo>
                  <a:pt x="3995935" y="0"/>
                </a:lnTo>
                <a:lnTo>
                  <a:pt x="3995935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256103"/>
            <a:ext cx="5796280" cy="307975"/>
          </a:xfrm>
          <a:custGeom>
            <a:avLst/>
            <a:gdLst/>
            <a:ahLst/>
            <a:cxnLst/>
            <a:rect l="l" t="t" r="r" b="b"/>
            <a:pathLst>
              <a:path w="5796280" h="307975">
                <a:moveTo>
                  <a:pt x="0" y="0"/>
                </a:moveTo>
                <a:lnTo>
                  <a:pt x="5796135" y="0"/>
                </a:lnTo>
                <a:lnTo>
                  <a:pt x="5796135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8739" y="615526"/>
            <a:ext cx="8806815" cy="5900718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400" b="1" dirty="0">
                <a:latin typeface="Times New Roman"/>
                <a:cs typeface="Times New Roman"/>
              </a:rPr>
              <a:t>Je </a:t>
            </a:r>
            <a:r>
              <a:rPr sz="1400" b="1" spc="-5" dirty="0">
                <a:latin typeface="Times New Roman"/>
                <a:cs typeface="Times New Roman"/>
              </a:rPr>
              <a:t>suis </a:t>
            </a:r>
            <a:r>
              <a:rPr sz="1400" b="1" dirty="0">
                <a:latin typeface="Times New Roman"/>
                <a:cs typeface="Times New Roman"/>
              </a:rPr>
              <a:t>en CDD, </a:t>
            </a:r>
            <a:r>
              <a:rPr sz="1400" b="1" spc="-5" dirty="0">
                <a:latin typeface="Times New Roman"/>
                <a:cs typeface="Times New Roman"/>
              </a:rPr>
              <a:t>puis-je bénéficier du </a:t>
            </a:r>
            <a:r>
              <a:rPr sz="1400" b="1" spc="-5" dirty="0" err="1">
                <a:latin typeface="Times New Roman"/>
                <a:cs typeface="Times New Roman"/>
              </a:rPr>
              <a:t>chômage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lang="fr-FR" sz="1400" b="1" spc="-5" dirty="0">
                <a:latin typeface="Times New Roman"/>
                <a:cs typeface="Times New Roman"/>
              </a:rPr>
              <a:t>partiel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 dirty="0">
              <a:latin typeface="Times New Roman"/>
              <a:cs typeface="Times New Roman"/>
            </a:endParaRPr>
          </a:p>
          <a:p>
            <a:pPr marL="191770" marR="5080">
              <a:lnSpc>
                <a:spcPts val="1390"/>
              </a:lnSpc>
              <a:spcBef>
                <a:spcPts val="840"/>
              </a:spcBef>
            </a:pPr>
            <a:r>
              <a:rPr sz="1200" spc="-20" dirty="0">
                <a:latin typeface="Times New Roman"/>
                <a:cs typeface="Times New Roman"/>
              </a:rPr>
              <a:t>Tous </a:t>
            </a:r>
            <a:r>
              <a:rPr sz="1200" dirty="0">
                <a:latin typeface="Times New Roman"/>
                <a:cs typeface="Times New Roman"/>
              </a:rPr>
              <a:t>les salariés de </a:t>
            </a:r>
            <a:r>
              <a:rPr sz="1200" spc="-5" dirty="0">
                <a:latin typeface="Times New Roman"/>
                <a:cs typeface="Times New Roman"/>
              </a:rPr>
              <a:t>l’entreprise </a:t>
            </a:r>
            <a:r>
              <a:rPr sz="1200" dirty="0">
                <a:latin typeface="Times New Roman"/>
                <a:cs typeface="Times New Roman"/>
              </a:rPr>
              <a:t>peuvent </a:t>
            </a:r>
            <a:r>
              <a:rPr sz="1200" spc="-5" dirty="0">
                <a:latin typeface="Times New Roman"/>
                <a:cs typeface="Times New Roman"/>
              </a:rPr>
              <a:t>être </a:t>
            </a:r>
            <a:r>
              <a:rPr sz="1200" dirty="0">
                <a:latin typeface="Times New Roman"/>
                <a:cs typeface="Times New Roman"/>
              </a:rPr>
              <a:t>concernés par une </a:t>
            </a:r>
            <a:r>
              <a:rPr sz="1200" spc="-5" dirty="0">
                <a:latin typeface="Times New Roman"/>
                <a:cs typeface="Times New Roman"/>
              </a:rPr>
              <a:t>mesure </a:t>
            </a:r>
            <a:r>
              <a:rPr sz="1200" dirty="0">
                <a:latin typeface="Times New Roman"/>
                <a:cs typeface="Times New Roman"/>
              </a:rPr>
              <a:t>d’activité partielle quelle que </a:t>
            </a:r>
            <a:r>
              <a:rPr sz="1200" spc="-5" dirty="0">
                <a:latin typeface="Times New Roman"/>
                <a:cs typeface="Times New Roman"/>
              </a:rPr>
              <a:t>soit </a:t>
            </a:r>
            <a:r>
              <a:rPr sz="1200" dirty="0">
                <a:latin typeface="Times New Roman"/>
                <a:cs typeface="Times New Roman"/>
              </a:rPr>
              <a:t>la nature du contrat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CDI, CDD,  </a:t>
            </a:r>
            <a:r>
              <a:rPr sz="1200" i="1" spc="-15" dirty="0">
                <a:latin typeface="Times New Roman"/>
                <a:cs typeface="Times New Roman"/>
              </a:rPr>
              <a:t>saisonnier, </a:t>
            </a:r>
            <a:r>
              <a:rPr sz="1200" i="1" spc="-5" dirty="0">
                <a:latin typeface="Times New Roman"/>
                <a:cs typeface="Times New Roman"/>
              </a:rPr>
              <a:t>contrat d’apprentissage, contrat </a:t>
            </a:r>
            <a:r>
              <a:rPr sz="1200" i="1" dirty="0">
                <a:latin typeface="Times New Roman"/>
                <a:cs typeface="Times New Roman"/>
              </a:rPr>
              <a:t>de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professionnalisation</a:t>
            </a:r>
            <a:r>
              <a:rPr sz="1200" spc="-5" dirty="0">
                <a:latin typeface="Times New Roman"/>
                <a:cs typeface="Times New Roman"/>
              </a:rPr>
              <a:t>).</a:t>
            </a:r>
            <a:endParaRPr sz="1200" dirty="0">
              <a:latin typeface="Times New Roman"/>
              <a:cs typeface="Times New Roman"/>
            </a:endParaRPr>
          </a:p>
          <a:p>
            <a:pPr marL="191770" marR="5715">
              <a:lnSpc>
                <a:spcPts val="1420"/>
              </a:lnSpc>
              <a:spcBef>
                <a:spcPts val="895"/>
              </a:spcBef>
            </a:pPr>
            <a:r>
              <a:rPr sz="1200" spc="-5" dirty="0">
                <a:latin typeface="Times New Roman"/>
                <a:cs typeface="Times New Roman"/>
              </a:rPr>
              <a:t>Par </a:t>
            </a:r>
            <a:r>
              <a:rPr sz="1200" dirty="0">
                <a:latin typeface="Times New Roman"/>
                <a:cs typeface="Times New Roman"/>
              </a:rPr>
              <a:t>nature collective, l’activité partielle doit concerner toute </a:t>
            </a:r>
            <a:r>
              <a:rPr sz="1200" spc="-5" dirty="0">
                <a:latin typeface="Times New Roman"/>
                <a:cs typeface="Times New Roman"/>
              </a:rPr>
              <a:t>l’entreprise </a:t>
            </a:r>
            <a:r>
              <a:rPr sz="1200" dirty="0">
                <a:latin typeface="Times New Roman"/>
                <a:cs typeface="Times New Roman"/>
              </a:rPr>
              <a:t>ou, un groupe identifié de salariés d’un </a:t>
            </a:r>
            <a:r>
              <a:rPr sz="1200" spc="-5" dirty="0">
                <a:latin typeface="Times New Roman"/>
                <a:cs typeface="Times New Roman"/>
              </a:rPr>
              <a:t>établissement </a:t>
            </a:r>
            <a:r>
              <a:rPr sz="1200" dirty="0">
                <a:latin typeface="Times New Roman"/>
                <a:cs typeface="Times New Roman"/>
              </a:rPr>
              <a:t>ou, une partie  </a:t>
            </a:r>
            <a:r>
              <a:rPr sz="1200" spc="-5" dirty="0">
                <a:latin typeface="Times New Roman"/>
                <a:cs typeface="Times New Roman"/>
              </a:rPr>
              <a:t>d’établissement, </a:t>
            </a:r>
            <a:r>
              <a:rPr sz="1200" dirty="0">
                <a:latin typeface="Times New Roman"/>
                <a:cs typeface="Times New Roman"/>
              </a:rPr>
              <a:t>tel qu’un </a:t>
            </a:r>
            <a:r>
              <a:rPr sz="1200" spc="-5" dirty="0">
                <a:latin typeface="Times New Roman"/>
                <a:cs typeface="Times New Roman"/>
              </a:rPr>
              <a:t>service </a:t>
            </a:r>
            <a:r>
              <a:rPr sz="1200" dirty="0">
                <a:latin typeface="Times New Roman"/>
                <a:cs typeface="Times New Roman"/>
              </a:rPr>
              <a:t>ou un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atelier.</a:t>
            </a:r>
            <a:endParaRPr sz="1200" dirty="0">
              <a:latin typeface="Times New Roman"/>
              <a:cs typeface="Times New Roman"/>
            </a:endParaRPr>
          </a:p>
          <a:p>
            <a:pPr marL="191770">
              <a:lnSpc>
                <a:spcPct val="100000"/>
              </a:lnSpc>
              <a:spcBef>
                <a:spcPts val="790"/>
              </a:spcBef>
            </a:pPr>
            <a:r>
              <a:rPr sz="1200" spc="-5" dirty="0">
                <a:latin typeface="Times New Roman"/>
                <a:cs typeface="Times New Roman"/>
              </a:rPr>
              <a:t>Attention </a:t>
            </a:r>
            <a:r>
              <a:rPr sz="1200" dirty="0">
                <a:latin typeface="Times New Roman"/>
                <a:cs typeface="Times New Roman"/>
              </a:rPr>
              <a:t>: les </a:t>
            </a:r>
            <a:r>
              <a:rPr sz="1200" spc="-5" dirty="0">
                <a:latin typeface="Times New Roman"/>
                <a:cs typeface="Times New Roman"/>
              </a:rPr>
              <a:t>CDD </a:t>
            </a:r>
            <a:r>
              <a:rPr sz="1200" dirty="0">
                <a:latin typeface="Times New Roman"/>
                <a:cs typeface="Times New Roman"/>
              </a:rPr>
              <a:t>pour </a:t>
            </a:r>
            <a:r>
              <a:rPr sz="1200" spc="-5" dirty="0">
                <a:latin typeface="Times New Roman"/>
                <a:cs typeface="Times New Roman"/>
              </a:rPr>
              <a:t>surcroît </a:t>
            </a:r>
            <a:r>
              <a:rPr sz="1200" dirty="0">
                <a:latin typeface="Times New Roman"/>
                <a:cs typeface="Times New Roman"/>
              </a:rPr>
              <a:t>temporaire d’activité </a:t>
            </a:r>
            <a:r>
              <a:rPr sz="1200" spc="-5" dirty="0">
                <a:latin typeface="Times New Roman"/>
                <a:cs typeface="Times New Roman"/>
              </a:rPr>
              <a:t>sont </a:t>
            </a:r>
            <a:r>
              <a:rPr sz="1200" dirty="0">
                <a:latin typeface="Times New Roman"/>
                <a:cs typeface="Times New Roman"/>
              </a:rPr>
              <a:t>exclus du bénéfice du chômage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partiel.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Je </a:t>
            </a:r>
            <a:r>
              <a:rPr sz="1400" b="1" spc="-5" dirty="0">
                <a:latin typeface="Times New Roman"/>
                <a:cs typeface="Times New Roman"/>
              </a:rPr>
              <a:t>suis </a:t>
            </a:r>
            <a:r>
              <a:rPr sz="1400" b="1" dirty="0">
                <a:latin typeface="Times New Roman"/>
                <a:cs typeface="Times New Roman"/>
              </a:rPr>
              <a:t>en </a:t>
            </a:r>
            <a:r>
              <a:rPr sz="1400" b="1" spc="-5" dirty="0">
                <a:latin typeface="Times New Roman"/>
                <a:cs typeface="Times New Roman"/>
              </a:rPr>
              <a:t>forfait </a:t>
            </a:r>
            <a:r>
              <a:rPr sz="1400" b="1" spc="-30" dirty="0">
                <a:latin typeface="Times New Roman"/>
                <a:cs typeface="Times New Roman"/>
              </a:rPr>
              <a:t>jour, </a:t>
            </a:r>
            <a:r>
              <a:rPr sz="1400" b="1" spc="-5" dirty="0">
                <a:latin typeface="Times New Roman"/>
                <a:cs typeface="Times New Roman"/>
              </a:rPr>
              <a:t>je peux bénéficier du chômage partiel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 dirty="0">
              <a:latin typeface="Times New Roman"/>
              <a:cs typeface="Times New Roman"/>
            </a:endParaRPr>
          </a:p>
          <a:p>
            <a:pPr marL="191770" marR="245110">
              <a:lnSpc>
                <a:spcPct val="151700"/>
              </a:lnSpc>
              <a:spcBef>
                <a:spcPts val="30"/>
              </a:spcBef>
            </a:pPr>
            <a:r>
              <a:rPr sz="1200" dirty="0">
                <a:latin typeface="Times New Roman"/>
                <a:cs typeface="Times New Roman"/>
              </a:rPr>
              <a:t>Les salariés en forfait jours ou forfait heures vont </a:t>
            </a:r>
            <a:r>
              <a:rPr sz="1200" spc="-5" dirty="0">
                <a:latin typeface="Times New Roman"/>
                <a:cs typeface="Times New Roman"/>
              </a:rPr>
              <a:t>être </a:t>
            </a:r>
            <a:r>
              <a:rPr sz="1200" dirty="0">
                <a:latin typeface="Times New Roman"/>
                <a:cs typeface="Times New Roman"/>
              </a:rPr>
              <a:t>rendus éligibles par le </a:t>
            </a:r>
            <a:r>
              <a:rPr sz="1200" spc="-5" dirty="0">
                <a:latin typeface="Times New Roman"/>
                <a:cs typeface="Times New Roman"/>
              </a:rPr>
              <a:t>Décret </a:t>
            </a:r>
            <a:r>
              <a:rPr sz="1200" dirty="0">
                <a:latin typeface="Times New Roman"/>
                <a:cs typeface="Times New Roman"/>
              </a:rPr>
              <a:t>en préparation, au même titre que les autres salariés.  </a:t>
            </a:r>
            <a:r>
              <a:rPr sz="1200" spc="-5" dirty="0">
                <a:latin typeface="Times New Roman"/>
                <a:cs typeface="Times New Roman"/>
              </a:rPr>
              <a:t>Jusqu’ici, </a:t>
            </a:r>
            <a:r>
              <a:rPr sz="1200" dirty="0">
                <a:latin typeface="Times New Roman"/>
                <a:cs typeface="Times New Roman"/>
              </a:rPr>
              <a:t>ils n’étaient éligibles qu’en cas de fermeture totale de </a:t>
            </a:r>
            <a:r>
              <a:rPr sz="1200" spc="-5" dirty="0">
                <a:latin typeface="Times New Roman"/>
                <a:cs typeface="Times New Roman"/>
              </a:rPr>
              <a:t>l’établissement, </a:t>
            </a:r>
            <a:r>
              <a:rPr sz="1200" dirty="0">
                <a:latin typeface="Times New Roman"/>
                <a:cs typeface="Times New Roman"/>
              </a:rPr>
              <a:t>ou d’une partie de </a:t>
            </a:r>
            <a:r>
              <a:rPr sz="1200" spc="-5" dirty="0">
                <a:latin typeface="Times New Roman"/>
                <a:cs typeface="Times New Roman"/>
              </a:rPr>
              <a:t>l’établissement </a:t>
            </a:r>
            <a:r>
              <a:rPr sz="1200" dirty="0">
                <a:latin typeface="Times New Roman"/>
                <a:cs typeface="Times New Roman"/>
              </a:rPr>
              <a:t>dont ils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relèvent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Les </a:t>
            </a:r>
            <a:r>
              <a:rPr sz="1400" b="1" spc="-5" dirty="0">
                <a:latin typeface="Times New Roman"/>
                <a:cs typeface="Times New Roman"/>
              </a:rPr>
              <a:t>intérimaires ont-ils </a:t>
            </a:r>
            <a:r>
              <a:rPr sz="1400" b="1" spc="-10" dirty="0">
                <a:latin typeface="Times New Roman"/>
                <a:cs typeface="Times New Roman"/>
              </a:rPr>
              <a:t>droit </a:t>
            </a:r>
            <a:r>
              <a:rPr sz="1400" b="1" dirty="0">
                <a:latin typeface="Times New Roman"/>
                <a:cs typeface="Times New Roman"/>
              </a:rPr>
              <a:t>au </a:t>
            </a:r>
            <a:r>
              <a:rPr sz="1400" b="1" spc="-5" dirty="0">
                <a:latin typeface="Times New Roman"/>
                <a:cs typeface="Times New Roman"/>
              </a:rPr>
              <a:t>chômage partiel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 dirty="0">
              <a:latin typeface="Times New Roman"/>
              <a:cs typeface="Times New Roman"/>
            </a:endParaRPr>
          </a:p>
          <a:p>
            <a:pPr marL="191770" marR="5080">
              <a:lnSpc>
                <a:spcPts val="1390"/>
              </a:lnSpc>
              <a:spcBef>
                <a:spcPts val="840"/>
              </a:spcBef>
            </a:pPr>
            <a:r>
              <a:rPr sz="1200" dirty="0">
                <a:latin typeface="Times New Roman"/>
                <a:cs typeface="Times New Roman"/>
              </a:rPr>
              <a:t>Les salariés d’une </a:t>
            </a:r>
            <a:r>
              <a:rPr sz="1200" spc="-5" dirty="0">
                <a:latin typeface="Times New Roman"/>
                <a:cs typeface="Times New Roman"/>
              </a:rPr>
              <a:t>société </a:t>
            </a:r>
            <a:r>
              <a:rPr sz="1200" dirty="0">
                <a:latin typeface="Times New Roman"/>
                <a:cs typeface="Times New Roman"/>
              </a:rPr>
              <a:t>de travail temporaire peuvent bénéficier de l’activité partielle </a:t>
            </a:r>
            <a:r>
              <a:rPr sz="1200" spc="-5" dirty="0">
                <a:latin typeface="Times New Roman"/>
                <a:cs typeface="Times New Roman"/>
              </a:rPr>
              <a:t>si l’établissement </a:t>
            </a:r>
            <a:r>
              <a:rPr sz="1200" dirty="0">
                <a:latin typeface="Times New Roman"/>
                <a:cs typeface="Times New Roman"/>
              </a:rPr>
              <a:t>dans lequel ils ont été détachés  place lui-même ses salariés en activité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partielle.</a:t>
            </a:r>
          </a:p>
          <a:p>
            <a:pPr marL="191770" marR="5080">
              <a:lnSpc>
                <a:spcPts val="1420"/>
              </a:lnSpc>
              <a:spcBef>
                <a:spcPts val="890"/>
              </a:spcBef>
            </a:pPr>
            <a:r>
              <a:rPr sz="1200" dirty="0">
                <a:latin typeface="Times New Roman"/>
                <a:cs typeface="Times New Roman"/>
              </a:rPr>
              <a:t>En revanche, </a:t>
            </a: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le recours à l’intérim commence alors que la </a:t>
            </a:r>
            <a:r>
              <a:rPr sz="1200" spc="-5" dirty="0">
                <a:latin typeface="Times New Roman"/>
                <a:cs typeface="Times New Roman"/>
              </a:rPr>
              <a:t>société </a:t>
            </a:r>
            <a:r>
              <a:rPr sz="1200" dirty="0">
                <a:latin typeface="Times New Roman"/>
                <a:cs typeface="Times New Roman"/>
              </a:rPr>
              <a:t>était déjà en activité partielle, alors les intérimaires </a:t>
            </a:r>
            <a:r>
              <a:rPr sz="1200" spc="-5" dirty="0">
                <a:latin typeface="Times New Roman"/>
                <a:cs typeface="Times New Roman"/>
              </a:rPr>
              <a:t>sont </a:t>
            </a:r>
            <a:r>
              <a:rPr sz="1200" dirty="0">
                <a:latin typeface="Times New Roman"/>
                <a:cs typeface="Times New Roman"/>
              </a:rPr>
              <a:t>exclus du  régime d’activité partielle.</a:t>
            </a:r>
          </a:p>
          <a:p>
            <a:pPr marL="191770" marR="5715">
              <a:lnSpc>
                <a:spcPts val="1420"/>
              </a:lnSpc>
              <a:spcBef>
                <a:spcPts val="860"/>
              </a:spcBef>
            </a:pPr>
            <a:r>
              <a:rPr sz="1200" spc="-5" dirty="0">
                <a:latin typeface="Times New Roman"/>
                <a:cs typeface="Times New Roman"/>
              </a:rPr>
              <a:t>Pendant </a:t>
            </a:r>
            <a:r>
              <a:rPr sz="1200" dirty="0">
                <a:latin typeface="Times New Roman"/>
                <a:cs typeface="Times New Roman"/>
              </a:rPr>
              <a:t>les périodes de </a:t>
            </a:r>
            <a:r>
              <a:rPr sz="1200" spc="-5" dirty="0">
                <a:latin typeface="Times New Roman"/>
                <a:cs typeface="Times New Roman"/>
              </a:rPr>
              <a:t>suspension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son </a:t>
            </a:r>
            <a:r>
              <a:rPr sz="1200" dirty="0">
                <a:latin typeface="Times New Roman"/>
                <a:cs typeface="Times New Roman"/>
              </a:rPr>
              <a:t>contrat de travail, l’intérimaire peut exercer une </a:t>
            </a:r>
            <a:r>
              <a:rPr sz="1200" spc="-5" dirty="0">
                <a:latin typeface="Times New Roman"/>
                <a:cs typeface="Times New Roman"/>
              </a:rPr>
              <a:t>mission </a:t>
            </a:r>
            <a:r>
              <a:rPr sz="1200" dirty="0">
                <a:latin typeface="Times New Roman"/>
                <a:cs typeface="Times New Roman"/>
              </a:rPr>
              <a:t>chez un autre </a:t>
            </a:r>
            <a:r>
              <a:rPr sz="1200" spc="-10" dirty="0">
                <a:latin typeface="Times New Roman"/>
                <a:cs typeface="Times New Roman"/>
              </a:rPr>
              <a:t>employeur. </a:t>
            </a:r>
            <a:r>
              <a:rPr sz="1200" dirty="0">
                <a:latin typeface="Times New Roman"/>
                <a:cs typeface="Times New Roman"/>
              </a:rPr>
              <a:t>Il perd alors le  bénéfice de </a:t>
            </a:r>
            <a:r>
              <a:rPr sz="1200" spc="-5" dirty="0">
                <a:latin typeface="Times New Roman"/>
                <a:cs typeface="Times New Roman"/>
              </a:rPr>
              <a:t>l’indemnisation </a:t>
            </a:r>
            <a:r>
              <a:rPr sz="1200" dirty="0">
                <a:latin typeface="Times New Roman"/>
                <a:cs typeface="Times New Roman"/>
              </a:rPr>
              <a:t>de l’activité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partielle.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Je </a:t>
            </a:r>
            <a:r>
              <a:rPr sz="1400" b="1" spc="-5" dirty="0">
                <a:latin typeface="Times New Roman"/>
                <a:cs typeface="Times New Roman"/>
              </a:rPr>
              <a:t>suis saisonnier dans une station de ski, ai-je </a:t>
            </a:r>
            <a:r>
              <a:rPr sz="1400" b="1" spc="-10" dirty="0">
                <a:latin typeface="Times New Roman"/>
                <a:cs typeface="Times New Roman"/>
              </a:rPr>
              <a:t>droit </a:t>
            </a:r>
            <a:r>
              <a:rPr sz="1400" b="1" dirty="0">
                <a:latin typeface="Times New Roman"/>
                <a:cs typeface="Times New Roman"/>
              </a:rPr>
              <a:t>à </a:t>
            </a:r>
            <a:r>
              <a:rPr sz="1400" b="1" spc="-5" dirty="0">
                <a:latin typeface="Times New Roman"/>
                <a:cs typeface="Times New Roman"/>
              </a:rPr>
              <a:t>l’activité partielle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 dirty="0">
              <a:latin typeface="Times New Roman"/>
              <a:cs typeface="Times New Roman"/>
            </a:endParaRPr>
          </a:p>
          <a:p>
            <a:pPr marL="191770" marR="5715">
              <a:lnSpc>
                <a:spcPts val="1390"/>
              </a:lnSpc>
              <a:spcBef>
                <a:spcPts val="770"/>
              </a:spcBef>
            </a:pPr>
            <a:r>
              <a:rPr sz="1200" dirty="0">
                <a:latin typeface="Times New Roman"/>
                <a:cs typeface="Times New Roman"/>
              </a:rPr>
              <a:t>Les salariés qui travaillent en contrat court ou </a:t>
            </a:r>
            <a:r>
              <a:rPr sz="1200" spc="-5" dirty="0">
                <a:latin typeface="Times New Roman"/>
                <a:cs typeface="Times New Roman"/>
              </a:rPr>
              <a:t>saisonnier </a:t>
            </a:r>
            <a:r>
              <a:rPr sz="1200" dirty="0">
                <a:latin typeface="Times New Roman"/>
                <a:cs typeface="Times New Roman"/>
              </a:rPr>
              <a:t>bénéficieront </a:t>
            </a:r>
            <a:r>
              <a:rPr sz="1200" spc="-5" dirty="0">
                <a:latin typeface="Times New Roman"/>
                <a:cs typeface="Times New Roman"/>
              </a:rPr>
              <a:t>aussi </a:t>
            </a:r>
            <a:r>
              <a:rPr sz="1200" dirty="0">
                <a:latin typeface="Times New Roman"/>
                <a:cs typeface="Times New Roman"/>
              </a:rPr>
              <a:t>du chômage partiel. </a:t>
            </a:r>
            <a:r>
              <a:rPr sz="1200" spc="-5" dirty="0">
                <a:latin typeface="Times New Roman"/>
                <a:cs typeface="Times New Roman"/>
              </a:rPr>
              <a:t>Ainsi, si </a:t>
            </a:r>
            <a:r>
              <a:rPr sz="1200" dirty="0">
                <a:latin typeface="Times New Roman"/>
                <a:cs typeface="Times New Roman"/>
              </a:rPr>
              <a:t>un salarié travaille dans une  </a:t>
            </a:r>
            <a:r>
              <a:rPr sz="1200" spc="-5" dirty="0">
                <a:latin typeface="Times New Roman"/>
                <a:cs typeface="Times New Roman"/>
              </a:rPr>
              <a:t>station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ski </a:t>
            </a:r>
            <a:r>
              <a:rPr sz="1200" dirty="0">
                <a:latin typeface="Times New Roman"/>
                <a:cs typeface="Times New Roman"/>
              </a:rPr>
              <a:t>qui ferme avant l’heure, il peut bénéficier de ce </a:t>
            </a:r>
            <a:r>
              <a:rPr sz="1200" spc="-5" dirty="0">
                <a:latin typeface="Times New Roman"/>
                <a:cs typeface="Times New Roman"/>
              </a:rPr>
              <a:t>dispositif jusqu’au </a:t>
            </a:r>
            <a:r>
              <a:rPr sz="1200" dirty="0">
                <a:latin typeface="Times New Roman"/>
                <a:cs typeface="Times New Roman"/>
              </a:rPr>
              <a:t>terme prévu par </a:t>
            </a:r>
            <a:r>
              <a:rPr sz="1200" spc="-5" dirty="0">
                <a:latin typeface="Times New Roman"/>
                <a:cs typeface="Times New Roman"/>
              </a:rPr>
              <a:t>son </a:t>
            </a:r>
            <a:r>
              <a:rPr sz="1200" dirty="0">
                <a:latin typeface="Times New Roman"/>
                <a:cs typeface="Times New Roman"/>
              </a:rPr>
              <a:t>contrat </a:t>
            </a:r>
            <a:r>
              <a:rPr sz="1200" spc="-5" dirty="0">
                <a:latin typeface="Times New Roman"/>
                <a:cs typeface="Times New Roman"/>
              </a:rPr>
              <a:t>saisonnier/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CDD.</a:t>
            </a:r>
            <a:endParaRPr sz="1200" dirty="0">
              <a:latin typeface="Times New Roman"/>
              <a:cs typeface="Times New Roman"/>
            </a:endParaRPr>
          </a:p>
          <a:p>
            <a:pPr marL="191770" marR="5080">
              <a:lnSpc>
                <a:spcPts val="1390"/>
              </a:lnSpc>
              <a:spcBef>
                <a:spcPts val="915"/>
              </a:spcBef>
            </a:pPr>
            <a:r>
              <a:rPr sz="1200" dirty="0">
                <a:latin typeface="Times New Roman"/>
                <a:cs typeface="Times New Roman"/>
              </a:rPr>
              <a:t>A la fin de ce contrat de travail, </a:t>
            </a: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les conditions d’accès </a:t>
            </a:r>
            <a:r>
              <a:rPr sz="1200" spc="-5" dirty="0">
                <a:latin typeface="Times New Roman"/>
                <a:cs typeface="Times New Roman"/>
              </a:rPr>
              <a:t>sont </a:t>
            </a:r>
            <a:r>
              <a:rPr sz="1200" dirty="0">
                <a:latin typeface="Times New Roman"/>
                <a:cs typeface="Times New Roman"/>
              </a:rPr>
              <a:t>remplies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notamment </a:t>
            </a:r>
            <a:r>
              <a:rPr sz="1200" i="1" dirty="0">
                <a:latin typeface="Times New Roman"/>
                <a:cs typeface="Times New Roman"/>
              </a:rPr>
              <a:t>la </a:t>
            </a:r>
            <a:r>
              <a:rPr sz="1200" i="1" spc="-5" dirty="0">
                <a:latin typeface="Times New Roman"/>
                <a:cs typeface="Times New Roman"/>
              </a:rPr>
              <a:t>durée minimum </a:t>
            </a:r>
            <a:r>
              <a:rPr sz="1200" i="1" dirty="0">
                <a:latin typeface="Times New Roman"/>
                <a:cs typeface="Times New Roman"/>
              </a:rPr>
              <a:t>d’activité</a:t>
            </a:r>
            <a:r>
              <a:rPr sz="1200" dirty="0">
                <a:latin typeface="Times New Roman"/>
                <a:cs typeface="Times New Roman"/>
              </a:rPr>
              <a:t>), il pourra </a:t>
            </a:r>
            <a:r>
              <a:rPr sz="1200" spc="-5" dirty="0">
                <a:latin typeface="Times New Roman"/>
                <a:cs typeface="Times New Roman"/>
              </a:rPr>
              <a:t>s’inscrire </a:t>
            </a:r>
            <a:r>
              <a:rPr sz="1200" dirty="0">
                <a:latin typeface="Times New Roman"/>
                <a:cs typeface="Times New Roman"/>
              </a:rPr>
              <a:t>pour  recevoir l’allocation chômage au titre du/des contrats</a:t>
            </a:r>
            <a:r>
              <a:rPr sz="1200" spc="-5" dirty="0">
                <a:latin typeface="Times New Roman"/>
                <a:cs typeface="Times New Roman"/>
              </a:rPr>
              <a:t> perdus.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074" y="6481797"/>
            <a:ext cx="203200" cy="306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280"/>
              </a:lnSpc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02510"/>
            <a:ext cx="5076190" cy="307975"/>
          </a:xfrm>
          <a:custGeom>
            <a:avLst/>
            <a:gdLst/>
            <a:ahLst/>
            <a:cxnLst/>
            <a:rect l="l" t="t" r="r" b="b"/>
            <a:pathLst>
              <a:path w="5076190" h="307975">
                <a:moveTo>
                  <a:pt x="0" y="0"/>
                </a:moveTo>
                <a:lnTo>
                  <a:pt x="5076055" y="0"/>
                </a:lnTo>
                <a:lnTo>
                  <a:pt x="5076055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3623902"/>
            <a:ext cx="8879840" cy="154305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400" b="1" dirty="0">
                <a:latin typeface="Times New Roman"/>
                <a:cs typeface="Times New Roman"/>
              </a:rPr>
              <a:t>Un </a:t>
            </a:r>
            <a:r>
              <a:rPr sz="1400" b="1" spc="-5" dirty="0">
                <a:latin typeface="Times New Roman"/>
                <a:cs typeface="Times New Roman"/>
              </a:rPr>
              <a:t>salarié </a:t>
            </a:r>
            <a:r>
              <a:rPr sz="1400" b="1" dirty="0">
                <a:latin typeface="Times New Roman"/>
                <a:cs typeface="Times New Roman"/>
              </a:rPr>
              <a:t>en arrêt </a:t>
            </a:r>
            <a:r>
              <a:rPr sz="1400" b="1" spc="-5" dirty="0">
                <a:latin typeface="Times New Roman"/>
                <a:cs typeface="Times New Roman"/>
              </a:rPr>
              <a:t>maladie peut-il </a:t>
            </a:r>
            <a:r>
              <a:rPr sz="1400" b="1" spc="-10" dirty="0">
                <a:latin typeface="Times New Roman"/>
                <a:cs typeface="Times New Roman"/>
              </a:rPr>
              <a:t>être </a:t>
            </a:r>
            <a:r>
              <a:rPr sz="1400" b="1" spc="-5" dirty="0">
                <a:latin typeface="Times New Roman"/>
                <a:cs typeface="Times New Roman"/>
              </a:rPr>
              <a:t>mis </a:t>
            </a:r>
            <a:r>
              <a:rPr sz="1400" b="1" dirty="0">
                <a:latin typeface="Times New Roman"/>
                <a:cs typeface="Times New Roman"/>
              </a:rPr>
              <a:t>en </a:t>
            </a:r>
            <a:r>
              <a:rPr sz="1400" b="1" spc="-5" dirty="0">
                <a:latin typeface="Times New Roman"/>
                <a:cs typeface="Times New Roman"/>
              </a:rPr>
              <a:t>activité partielle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1770" marR="5080" algn="just">
              <a:lnSpc>
                <a:spcPts val="1390"/>
              </a:lnSpc>
              <a:spcBef>
                <a:spcPts val="840"/>
              </a:spcBef>
            </a:pPr>
            <a:r>
              <a:rPr sz="1200" dirty="0">
                <a:latin typeface="Times New Roman"/>
                <a:cs typeface="Times New Roman"/>
              </a:rPr>
              <a:t>Le salarié reste en </a:t>
            </a:r>
            <a:r>
              <a:rPr sz="1200" spc="-5" dirty="0">
                <a:latin typeface="Times New Roman"/>
                <a:cs typeface="Times New Roman"/>
              </a:rPr>
              <a:t>arrêt </a:t>
            </a:r>
            <a:r>
              <a:rPr sz="1200" dirty="0">
                <a:latin typeface="Times New Roman"/>
                <a:cs typeface="Times New Roman"/>
              </a:rPr>
              <a:t>maladie </a:t>
            </a:r>
            <a:r>
              <a:rPr sz="1200" spc="-5" dirty="0">
                <a:latin typeface="Times New Roman"/>
                <a:cs typeface="Times New Roman"/>
              </a:rPr>
              <a:t>jusqu’au </a:t>
            </a:r>
            <a:r>
              <a:rPr sz="1200" dirty="0">
                <a:latin typeface="Times New Roman"/>
                <a:cs typeface="Times New Roman"/>
              </a:rPr>
              <a:t>terme de </a:t>
            </a:r>
            <a:r>
              <a:rPr sz="1200" spc="-5" dirty="0">
                <a:latin typeface="Times New Roman"/>
                <a:cs typeface="Times New Roman"/>
              </a:rPr>
              <a:t>son arrêt </a:t>
            </a:r>
            <a:r>
              <a:rPr sz="1200" dirty="0">
                <a:latin typeface="Times New Roman"/>
                <a:cs typeface="Times New Roman"/>
              </a:rPr>
              <a:t>de travail. </a:t>
            </a:r>
            <a:r>
              <a:rPr sz="1200" spc="-5" dirty="0">
                <a:latin typeface="Times New Roman"/>
                <a:cs typeface="Times New Roman"/>
              </a:rPr>
              <a:t>S’agissant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son indemnisation, </a:t>
            </a:r>
            <a:r>
              <a:rPr sz="1200" dirty="0">
                <a:latin typeface="Times New Roman"/>
                <a:cs typeface="Times New Roman"/>
              </a:rPr>
              <a:t>il n’a pas plus de droits que les autres  salariés.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91770" marR="5080" algn="just">
              <a:lnSpc>
                <a:spcPct val="98800"/>
              </a:lnSpc>
            </a:pPr>
            <a:r>
              <a:rPr sz="1200" spc="-5" dirty="0">
                <a:latin typeface="Times New Roman"/>
                <a:cs typeface="Times New Roman"/>
              </a:rPr>
              <a:t>Par conséquent, son </a:t>
            </a:r>
            <a:r>
              <a:rPr sz="1200" dirty="0">
                <a:latin typeface="Times New Roman"/>
                <a:cs typeface="Times New Roman"/>
              </a:rPr>
              <a:t>complément de salaire doit </a:t>
            </a:r>
            <a:r>
              <a:rPr sz="1200" spc="-5" dirty="0">
                <a:latin typeface="Times New Roman"/>
                <a:cs typeface="Times New Roman"/>
              </a:rPr>
              <a:t>être </a:t>
            </a:r>
            <a:r>
              <a:rPr sz="1200" dirty="0">
                <a:latin typeface="Times New Roman"/>
                <a:cs typeface="Times New Roman"/>
              </a:rPr>
              <a:t>calculé en tenant compte des indemnités d’activité partielle qu’il aurait perçues </a:t>
            </a:r>
            <a:r>
              <a:rPr sz="1200" spc="-5" dirty="0">
                <a:latin typeface="Times New Roman"/>
                <a:cs typeface="Times New Roman"/>
              </a:rPr>
              <a:t>s’il </a:t>
            </a:r>
            <a:r>
              <a:rPr sz="1200" dirty="0">
                <a:latin typeface="Times New Roman"/>
                <a:cs typeface="Times New Roman"/>
              </a:rPr>
              <a:t>avait  travaillé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Cass. </a:t>
            </a:r>
            <a:r>
              <a:rPr sz="1200" i="1" dirty="0">
                <a:latin typeface="Times New Roman"/>
                <a:cs typeface="Times New Roman"/>
              </a:rPr>
              <a:t>Soc., 2 juillet 1987, </a:t>
            </a:r>
            <a:r>
              <a:rPr sz="1200" i="1" spc="-5" dirty="0">
                <a:latin typeface="Times New Roman"/>
                <a:cs typeface="Times New Roman"/>
              </a:rPr>
              <a:t>n</a:t>
            </a:r>
            <a:r>
              <a:rPr sz="1250" i="1" spc="-5" dirty="0">
                <a:latin typeface="MS PGothic"/>
                <a:cs typeface="MS PGothic"/>
              </a:rPr>
              <a:t>°</a:t>
            </a:r>
            <a:r>
              <a:rPr sz="1200" i="1" spc="-5" dirty="0">
                <a:latin typeface="Times New Roman"/>
                <a:cs typeface="Times New Roman"/>
              </a:rPr>
              <a:t>83-46.626</a:t>
            </a:r>
            <a:r>
              <a:rPr sz="1200" spc="-5" dirty="0">
                <a:latin typeface="Times New Roman"/>
                <a:cs typeface="Times New Roman"/>
              </a:rPr>
              <a:t>). </a:t>
            </a:r>
            <a:r>
              <a:rPr sz="1200" dirty="0">
                <a:latin typeface="Times New Roman"/>
                <a:cs typeface="Times New Roman"/>
              </a:rPr>
              <a:t>En </a:t>
            </a:r>
            <a:r>
              <a:rPr sz="1200" spc="-5" dirty="0">
                <a:latin typeface="Times New Roman"/>
                <a:cs typeface="Times New Roman"/>
              </a:rPr>
              <a:t>effet, sauf disposition </a:t>
            </a:r>
            <a:r>
              <a:rPr sz="1200" dirty="0">
                <a:latin typeface="Times New Roman"/>
                <a:cs typeface="Times New Roman"/>
              </a:rPr>
              <a:t>plus </a:t>
            </a:r>
            <a:r>
              <a:rPr sz="1200" spc="-5" dirty="0">
                <a:latin typeface="Times New Roman"/>
                <a:cs typeface="Times New Roman"/>
              </a:rPr>
              <a:t>avantageuse </a:t>
            </a:r>
            <a:r>
              <a:rPr sz="1200" dirty="0">
                <a:latin typeface="Times New Roman"/>
                <a:cs typeface="Times New Roman"/>
              </a:rPr>
              <a:t>prévue par accord collectif </a:t>
            </a:r>
            <a:r>
              <a:rPr sz="1200" spc="-5" dirty="0">
                <a:latin typeface="Times New Roman"/>
                <a:cs typeface="Times New Roman"/>
              </a:rPr>
              <a:t>(Cass. Soc., </a:t>
            </a:r>
            <a:r>
              <a:rPr sz="1200" dirty="0">
                <a:latin typeface="Times New Roman"/>
                <a:cs typeface="Times New Roman"/>
              </a:rPr>
              <a:t>7  avril 1994, n</a:t>
            </a:r>
            <a:r>
              <a:rPr sz="1200" dirty="0">
                <a:latin typeface="MS PGothic"/>
                <a:cs typeface="MS PGothic"/>
              </a:rPr>
              <a:t>°</a:t>
            </a:r>
            <a:r>
              <a:rPr sz="1200" dirty="0">
                <a:latin typeface="Times New Roman"/>
                <a:cs typeface="Times New Roman"/>
              </a:rPr>
              <a:t>89-42.872), le salaire à maintenir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celui que </a:t>
            </a:r>
            <a:r>
              <a:rPr sz="1200" spc="-5" dirty="0">
                <a:latin typeface="Times New Roman"/>
                <a:cs typeface="Times New Roman"/>
              </a:rPr>
              <a:t>l’intéressé </a:t>
            </a:r>
            <a:r>
              <a:rPr sz="1200" dirty="0">
                <a:latin typeface="Times New Roman"/>
                <a:cs typeface="Times New Roman"/>
              </a:rPr>
              <a:t>aurait perçu </a:t>
            </a:r>
            <a:r>
              <a:rPr sz="1200" spc="-5" dirty="0">
                <a:latin typeface="Times New Roman"/>
                <a:cs typeface="Times New Roman"/>
              </a:rPr>
              <a:t>s’il </a:t>
            </a:r>
            <a:r>
              <a:rPr sz="1200" dirty="0">
                <a:latin typeface="Times New Roman"/>
                <a:cs typeface="Times New Roman"/>
              </a:rPr>
              <a:t>avait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travaillé.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96067"/>
            <a:ext cx="6732270" cy="307975"/>
          </a:xfrm>
          <a:custGeom>
            <a:avLst/>
            <a:gdLst/>
            <a:ahLst/>
            <a:cxnLst/>
            <a:rect l="l" t="t" r="r" b="b"/>
            <a:pathLst>
              <a:path w="6732270" h="307975">
                <a:moveTo>
                  <a:pt x="0" y="0"/>
                </a:moveTo>
                <a:lnTo>
                  <a:pt x="6732239" y="0"/>
                </a:lnTo>
                <a:lnTo>
                  <a:pt x="6732239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327659"/>
            <a:ext cx="8879205" cy="2934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Je </a:t>
            </a:r>
            <a:r>
              <a:rPr sz="1400" b="1" spc="-5" dirty="0">
                <a:latin typeface="Times New Roman"/>
                <a:cs typeface="Times New Roman"/>
              </a:rPr>
              <a:t>suis </a:t>
            </a:r>
            <a:r>
              <a:rPr sz="1400" b="1" spc="-10" dirty="0">
                <a:latin typeface="Times New Roman"/>
                <a:cs typeface="Times New Roman"/>
              </a:rPr>
              <a:t>apprenti </a:t>
            </a:r>
            <a:r>
              <a:rPr sz="1400" b="1" spc="-5" dirty="0">
                <a:latin typeface="Times New Roman"/>
                <a:cs typeface="Times New Roman"/>
              </a:rPr>
              <a:t>dans un </a:t>
            </a:r>
            <a:r>
              <a:rPr sz="1400" b="1" dirty="0">
                <a:latin typeface="Times New Roman"/>
                <a:cs typeface="Times New Roman"/>
              </a:rPr>
              <a:t>salon </a:t>
            </a:r>
            <a:r>
              <a:rPr sz="1400" b="1" spc="-5" dirty="0">
                <a:latin typeface="Times New Roman"/>
                <a:cs typeface="Times New Roman"/>
              </a:rPr>
              <a:t>de </a:t>
            </a:r>
            <a:r>
              <a:rPr sz="1400" b="1" spc="-10" dirty="0">
                <a:latin typeface="Times New Roman"/>
                <a:cs typeface="Times New Roman"/>
              </a:rPr>
              <a:t>coiffure </a:t>
            </a:r>
            <a:r>
              <a:rPr sz="1400" b="1" spc="-5" dirty="0">
                <a:latin typeface="Times New Roman"/>
                <a:cs typeface="Times New Roman"/>
              </a:rPr>
              <a:t>qui </a:t>
            </a:r>
            <a:r>
              <a:rPr sz="1400" b="1" dirty="0">
                <a:latin typeface="Times New Roman"/>
                <a:cs typeface="Times New Roman"/>
              </a:rPr>
              <a:t>a </a:t>
            </a:r>
            <a:r>
              <a:rPr sz="1400" b="1" spc="-5" dirty="0">
                <a:latin typeface="Times New Roman"/>
                <a:cs typeface="Times New Roman"/>
              </a:rPr>
              <a:t>fermé, ai-je </a:t>
            </a:r>
            <a:r>
              <a:rPr sz="1400" b="1" spc="-10" dirty="0">
                <a:latin typeface="Times New Roman"/>
                <a:cs typeface="Times New Roman"/>
              </a:rPr>
              <a:t>droit </a:t>
            </a:r>
            <a:r>
              <a:rPr sz="1400" b="1" dirty="0">
                <a:latin typeface="Times New Roman"/>
                <a:cs typeface="Times New Roman"/>
              </a:rPr>
              <a:t>au </a:t>
            </a:r>
            <a:r>
              <a:rPr sz="1400" b="1" spc="-5" dirty="0">
                <a:latin typeface="Times New Roman"/>
                <a:cs typeface="Times New Roman"/>
              </a:rPr>
              <a:t>chômage partiel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1770" marR="5080">
              <a:lnSpc>
                <a:spcPts val="1390"/>
              </a:lnSpc>
              <a:spcBef>
                <a:spcPts val="985"/>
              </a:spcBef>
            </a:pPr>
            <a:r>
              <a:rPr sz="1200" spc="-15" dirty="0">
                <a:latin typeface="Times New Roman"/>
                <a:cs typeface="Times New Roman"/>
              </a:rPr>
              <a:t>L’ensemble </a:t>
            </a:r>
            <a:r>
              <a:rPr sz="1200" dirty="0">
                <a:latin typeface="Times New Roman"/>
                <a:cs typeface="Times New Roman"/>
              </a:rPr>
              <a:t>des </a:t>
            </a:r>
            <a:r>
              <a:rPr sz="1200" spc="-35" dirty="0">
                <a:latin typeface="Times New Roman"/>
                <a:cs typeface="Times New Roman"/>
              </a:rPr>
              <a:t>CFA </a:t>
            </a:r>
            <a:r>
              <a:rPr sz="1200" dirty="0">
                <a:latin typeface="Times New Roman"/>
                <a:cs typeface="Times New Roman"/>
              </a:rPr>
              <a:t>du territoire national, territoires d’outre-mer </a:t>
            </a:r>
            <a:r>
              <a:rPr sz="1200" spc="-5" dirty="0">
                <a:latin typeface="Times New Roman"/>
                <a:cs typeface="Times New Roman"/>
              </a:rPr>
              <a:t>compris, </a:t>
            </a:r>
            <a:r>
              <a:rPr sz="1200" dirty="0">
                <a:latin typeface="Times New Roman"/>
                <a:cs typeface="Times New Roman"/>
              </a:rPr>
              <a:t>a reçu pour </a:t>
            </a:r>
            <a:r>
              <a:rPr sz="1200" spc="-5" dirty="0">
                <a:latin typeface="Times New Roman"/>
                <a:cs typeface="Times New Roman"/>
              </a:rPr>
              <a:t>consigne </a:t>
            </a:r>
            <a:r>
              <a:rPr sz="1200" dirty="0">
                <a:latin typeface="Times New Roman"/>
                <a:cs typeface="Times New Roman"/>
              </a:rPr>
              <a:t>de ne plus recevoir d’apprentis à compter du  lundi 16 mars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endParaRPr sz="1200">
              <a:latin typeface="Times New Roman"/>
              <a:cs typeface="Times New Roman"/>
            </a:endParaRPr>
          </a:p>
          <a:p>
            <a:pPr marL="191770">
              <a:lnSpc>
                <a:spcPts val="1355"/>
              </a:lnSpc>
            </a:pPr>
            <a:r>
              <a:rPr sz="1200" spc="-5" dirty="0">
                <a:latin typeface="Times New Roman"/>
                <a:cs typeface="Times New Roman"/>
              </a:rPr>
              <a:t>Si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CFA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place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cours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à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distance,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situations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accord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avec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l’employeur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permettent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continuer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à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suivre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cycle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normal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</a:t>
            </a:r>
            <a:endParaRPr sz="1200">
              <a:latin typeface="Times New Roman"/>
              <a:cs typeface="Times New Roman"/>
            </a:endParaRPr>
          </a:p>
          <a:p>
            <a:pPr marL="191770">
              <a:lnSpc>
                <a:spcPts val="1415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calendrier d’alternance :</a:t>
            </a:r>
            <a:endParaRPr sz="1200">
              <a:latin typeface="Times New Roman"/>
              <a:cs typeface="Times New Roman"/>
            </a:endParaRPr>
          </a:p>
          <a:p>
            <a:pPr marL="534670" indent="-343535">
              <a:lnSpc>
                <a:spcPts val="1415"/>
              </a:lnSpc>
              <a:buChar char="-"/>
              <a:tabLst>
                <a:tab pos="534670" algn="l"/>
                <a:tab pos="535305" algn="l"/>
              </a:tabLst>
            </a:pPr>
            <a:r>
              <a:rPr sz="1200" spc="-15" dirty="0">
                <a:latin typeface="Times New Roman"/>
                <a:cs typeface="Times New Roman"/>
              </a:rPr>
              <a:t>L’apprenti </a:t>
            </a:r>
            <a:r>
              <a:rPr sz="1200" dirty="0">
                <a:latin typeface="Times New Roman"/>
                <a:cs typeface="Times New Roman"/>
              </a:rPr>
              <a:t>les </a:t>
            </a:r>
            <a:r>
              <a:rPr sz="1200" spc="-5" dirty="0">
                <a:latin typeface="Times New Roman"/>
                <a:cs typeface="Times New Roman"/>
              </a:rPr>
              <a:t>suit </a:t>
            </a:r>
            <a:r>
              <a:rPr sz="1200" dirty="0">
                <a:latin typeface="Times New Roman"/>
                <a:cs typeface="Times New Roman"/>
              </a:rPr>
              <a:t>de chez lui, </a:t>
            </a:r>
            <a:r>
              <a:rPr sz="1200" spc="-5" dirty="0">
                <a:latin typeface="Times New Roman"/>
                <a:cs typeface="Times New Roman"/>
              </a:rPr>
              <a:t>s’il possède </a:t>
            </a:r>
            <a:r>
              <a:rPr sz="1200" dirty="0">
                <a:latin typeface="Times New Roman"/>
                <a:cs typeface="Times New Roman"/>
              </a:rPr>
              <a:t>l’équipement le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permettant</a:t>
            </a:r>
            <a:endParaRPr sz="1200">
              <a:latin typeface="Times New Roman"/>
              <a:cs typeface="Times New Roman"/>
            </a:endParaRPr>
          </a:p>
          <a:p>
            <a:pPr marL="534670" marR="5080" indent="-342900">
              <a:lnSpc>
                <a:spcPts val="1390"/>
              </a:lnSpc>
              <a:spcBef>
                <a:spcPts val="160"/>
              </a:spcBef>
              <a:buChar char="-"/>
              <a:tabLst>
                <a:tab pos="534670" algn="l"/>
                <a:tab pos="535305" algn="l"/>
              </a:tabLst>
            </a:pPr>
            <a:r>
              <a:rPr sz="1200" spc="-15" dirty="0">
                <a:latin typeface="Times New Roman"/>
                <a:cs typeface="Times New Roman"/>
              </a:rPr>
              <a:t>L’apprenti </a:t>
            </a:r>
            <a:r>
              <a:rPr sz="1200" dirty="0">
                <a:latin typeface="Times New Roman"/>
                <a:cs typeface="Times New Roman"/>
              </a:rPr>
              <a:t>les </a:t>
            </a:r>
            <a:r>
              <a:rPr sz="1200" spc="-5" dirty="0">
                <a:latin typeface="Times New Roman"/>
                <a:cs typeface="Times New Roman"/>
              </a:rPr>
              <a:t>suit </a:t>
            </a:r>
            <a:r>
              <a:rPr sz="1200" dirty="0">
                <a:latin typeface="Times New Roman"/>
                <a:cs typeface="Times New Roman"/>
              </a:rPr>
              <a:t>en </a:t>
            </a:r>
            <a:r>
              <a:rPr sz="1200" spc="-5" dirty="0">
                <a:latin typeface="Times New Roman"/>
                <a:cs typeface="Times New Roman"/>
              </a:rPr>
              <a:t>entreprise, </a:t>
            </a:r>
            <a:r>
              <a:rPr sz="1200" dirty="0">
                <a:latin typeface="Times New Roman"/>
                <a:cs typeface="Times New Roman"/>
              </a:rPr>
              <a:t>quand les conditions le permettent et que </a:t>
            </a:r>
            <a:r>
              <a:rPr sz="1200" spc="-5" dirty="0">
                <a:latin typeface="Times New Roman"/>
                <a:cs typeface="Times New Roman"/>
              </a:rPr>
              <a:t>l’entreprise </a:t>
            </a:r>
            <a:r>
              <a:rPr sz="1200" dirty="0">
                <a:latin typeface="Times New Roman"/>
                <a:cs typeface="Times New Roman"/>
              </a:rPr>
              <a:t>a la </a:t>
            </a:r>
            <a:r>
              <a:rPr sz="1200" spc="-5" dirty="0">
                <a:latin typeface="Times New Roman"/>
                <a:cs typeface="Times New Roman"/>
              </a:rPr>
              <a:t>possibilité </a:t>
            </a:r>
            <a:r>
              <a:rPr sz="1200" dirty="0">
                <a:latin typeface="Times New Roman"/>
                <a:cs typeface="Times New Roman"/>
              </a:rPr>
              <a:t>de mettre à </a:t>
            </a:r>
            <a:r>
              <a:rPr sz="1200" spc="-5" dirty="0">
                <a:latin typeface="Times New Roman"/>
                <a:cs typeface="Times New Roman"/>
              </a:rPr>
              <a:t>sa disposition  </a:t>
            </a:r>
            <a:r>
              <a:rPr sz="1200" dirty="0">
                <a:latin typeface="Times New Roman"/>
                <a:cs typeface="Times New Roman"/>
              </a:rPr>
              <a:t>l’équipement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adéquat.</a:t>
            </a:r>
            <a:endParaRPr sz="1200">
              <a:latin typeface="Times New Roman"/>
              <a:cs typeface="Times New Roman"/>
            </a:endParaRPr>
          </a:p>
          <a:p>
            <a:pPr marL="191770">
              <a:lnSpc>
                <a:spcPts val="1355"/>
              </a:lnSpc>
            </a:pP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le </a:t>
            </a:r>
            <a:r>
              <a:rPr sz="1200" spc="-35" dirty="0">
                <a:latin typeface="Times New Roman"/>
                <a:cs typeface="Times New Roman"/>
              </a:rPr>
              <a:t>CFA </a:t>
            </a:r>
            <a:r>
              <a:rPr sz="1200" dirty="0">
                <a:latin typeface="Times New Roman"/>
                <a:cs typeface="Times New Roman"/>
              </a:rPr>
              <a:t>ne met pas en place des cours à </a:t>
            </a:r>
            <a:r>
              <a:rPr sz="1200" spc="-5" dirty="0">
                <a:latin typeface="Times New Roman"/>
                <a:cs typeface="Times New Roman"/>
              </a:rPr>
              <a:t>distance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534670" indent="-343535">
              <a:lnSpc>
                <a:spcPct val="100000"/>
              </a:lnSpc>
              <a:spcBef>
                <a:spcPts val="70"/>
              </a:spcBef>
              <a:buChar char="-"/>
              <a:tabLst>
                <a:tab pos="534670" algn="l"/>
                <a:tab pos="535305" algn="l"/>
              </a:tabLst>
            </a:pPr>
            <a:r>
              <a:rPr sz="1200" spc="-15" dirty="0">
                <a:latin typeface="Times New Roman"/>
                <a:cs typeface="Times New Roman"/>
              </a:rPr>
              <a:t>L’apprenti </a:t>
            </a:r>
            <a:r>
              <a:rPr sz="1200" dirty="0">
                <a:latin typeface="Times New Roman"/>
                <a:cs typeface="Times New Roman"/>
              </a:rPr>
              <a:t>va en </a:t>
            </a:r>
            <a:r>
              <a:rPr sz="1200" spc="-5" dirty="0">
                <a:latin typeface="Times New Roman"/>
                <a:cs typeface="Times New Roman"/>
              </a:rPr>
              <a:t>entreprise, </a:t>
            </a:r>
            <a:r>
              <a:rPr sz="1200" dirty="0">
                <a:latin typeface="Times New Roman"/>
                <a:cs typeface="Times New Roman"/>
              </a:rPr>
              <a:t>les temps de formation en </a:t>
            </a:r>
            <a:r>
              <a:rPr sz="1200" spc="-35" dirty="0">
                <a:latin typeface="Times New Roman"/>
                <a:cs typeface="Times New Roman"/>
              </a:rPr>
              <a:t>CFA </a:t>
            </a:r>
            <a:r>
              <a:rPr sz="1200" spc="-5" dirty="0">
                <a:latin typeface="Times New Roman"/>
                <a:cs typeface="Times New Roman"/>
              </a:rPr>
              <a:t>seront </a:t>
            </a:r>
            <a:r>
              <a:rPr sz="1200" dirty="0">
                <a:latin typeface="Times New Roman"/>
                <a:cs typeface="Times New Roman"/>
              </a:rPr>
              <a:t>récupérés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d’autres périodes initialement prévues en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entreprise.</a:t>
            </a:r>
            <a:endParaRPr sz="1200">
              <a:latin typeface="Times New Roman"/>
              <a:cs typeface="Times New Roman"/>
            </a:endParaRPr>
          </a:p>
          <a:p>
            <a:pPr marL="191770" marR="5715">
              <a:lnSpc>
                <a:spcPts val="1390"/>
              </a:lnSpc>
              <a:spcBef>
                <a:spcPts val="955"/>
              </a:spcBef>
            </a:pPr>
            <a:r>
              <a:rPr sz="1200" spc="-15" dirty="0">
                <a:latin typeface="Times New Roman"/>
                <a:cs typeface="Times New Roman"/>
              </a:rPr>
              <a:t>L’apprenti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un salarié de </a:t>
            </a:r>
            <a:r>
              <a:rPr sz="1200" spc="-5" dirty="0">
                <a:latin typeface="Times New Roman"/>
                <a:cs typeface="Times New Roman"/>
              </a:rPr>
              <a:t>l’entreprise, </a:t>
            </a:r>
            <a:r>
              <a:rPr sz="1200" dirty="0">
                <a:latin typeface="Times New Roman"/>
                <a:cs typeface="Times New Roman"/>
              </a:rPr>
              <a:t>il bénéficie donc à ce titre des mêmes </a:t>
            </a:r>
            <a:r>
              <a:rPr sz="1200" spc="-5" dirty="0">
                <a:latin typeface="Times New Roman"/>
                <a:cs typeface="Times New Roman"/>
              </a:rPr>
              <a:t>dispositions </a:t>
            </a:r>
            <a:r>
              <a:rPr sz="1200" dirty="0">
                <a:latin typeface="Times New Roman"/>
                <a:cs typeface="Times New Roman"/>
              </a:rPr>
              <a:t>que les autres salariés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i="1" spc="-5" dirty="0">
                <a:latin typeface="Times New Roman"/>
                <a:cs typeface="Times New Roman"/>
              </a:rPr>
              <a:t>télétravail, </a:t>
            </a:r>
            <a:r>
              <a:rPr sz="1200" i="1" dirty="0">
                <a:latin typeface="Times New Roman"/>
                <a:cs typeface="Times New Roman"/>
              </a:rPr>
              <a:t>activité  </a:t>
            </a:r>
            <a:r>
              <a:rPr sz="1200" i="1" spc="-5" dirty="0">
                <a:latin typeface="Times New Roman"/>
                <a:cs typeface="Times New Roman"/>
              </a:rPr>
              <a:t>partielle, </a:t>
            </a:r>
            <a:r>
              <a:rPr sz="1200" i="1" spc="-10" dirty="0">
                <a:latin typeface="Times New Roman"/>
                <a:cs typeface="Times New Roman"/>
              </a:rPr>
              <a:t>garde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d’enfant</a:t>
            </a:r>
            <a:r>
              <a:rPr sz="120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191770" marR="5080">
              <a:lnSpc>
                <a:spcPts val="1390"/>
              </a:lnSpc>
              <a:spcBef>
                <a:spcPts val="915"/>
              </a:spcBef>
            </a:pPr>
            <a:r>
              <a:rPr sz="1200" spc="-5" dirty="0">
                <a:latin typeface="Times New Roman"/>
                <a:cs typeface="Times New Roman"/>
              </a:rPr>
              <a:t>Si </a:t>
            </a:r>
            <a:r>
              <a:rPr sz="1200" dirty="0">
                <a:latin typeface="Times New Roman"/>
                <a:cs typeface="Times New Roman"/>
              </a:rPr>
              <a:t>l’apprenti 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confronté à une </a:t>
            </a:r>
            <a:r>
              <a:rPr sz="1200" spc="-5" dirty="0">
                <a:latin typeface="Times New Roman"/>
                <a:cs typeface="Times New Roman"/>
              </a:rPr>
              <a:t>mise </a:t>
            </a:r>
            <a:r>
              <a:rPr sz="1200" dirty="0">
                <a:latin typeface="Times New Roman"/>
                <a:cs typeface="Times New Roman"/>
              </a:rPr>
              <a:t>en chômage partiel, le taux horaire de l’allocation d’activité partielle </a:t>
            </a:r>
            <a:r>
              <a:rPr sz="1200" spc="-5" dirty="0">
                <a:latin typeface="Times New Roman"/>
                <a:cs typeface="Times New Roman"/>
              </a:rPr>
              <a:t>versée </a:t>
            </a:r>
            <a:r>
              <a:rPr sz="1200" dirty="0">
                <a:latin typeface="Times New Roman"/>
                <a:cs typeface="Times New Roman"/>
              </a:rPr>
              <a:t>par </a:t>
            </a:r>
            <a:r>
              <a:rPr sz="1200" spc="-5" dirty="0">
                <a:latin typeface="Times New Roman"/>
                <a:cs typeface="Times New Roman"/>
              </a:rPr>
              <a:t>l’entreprise est  </a:t>
            </a:r>
            <a:r>
              <a:rPr sz="1200" dirty="0">
                <a:latin typeface="Times New Roman"/>
                <a:cs typeface="Times New Roman"/>
              </a:rPr>
              <a:t>plafonné à </a:t>
            </a:r>
            <a:r>
              <a:rPr sz="1200" spc="-5" dirty="0">
                <a:latin typeface="Times New Roman"/>
                <a:cs typeface="Times New Roman"/>
              </a:rPr>
              <a:t>sa </a:t>
            </a:r>
            <a:r>
              <a:rPr sz="1200" dirty="0">
                <a:latin typeface="Times New Roman"/>
                <a:cs typeface="Times New Roman"/>
              </a:rPr>
              <a:t>rémunération horaire brute (</a:t>
            </a:r>
            <a:r>
              <a:rPr sz="1200" i="1" dirty="0">
                <a:latin typeface="Times New Roman"/>
                <a:cs typeface="Times New Roman"/>
              </a:rPr>
              <a:t>il ne peut donc pas </a:t>
            </a:r>
            <a:r>
              <a:rPr sz="1200" i="1" spc="-15" dirty="0">
                <a:latin typeface="Times New Roman"/>
                <a:cs typeface="Times New Roman"/>
              </a:rPr>
              <a:t>être </a:t>
            </a:r>
            <a:r>
              <a:rPr sz="1200" i="1" spc="-5" dirty="0">
                <a:latin typeface="Times New Roman"/>
                <a:cs typeface="Times New Roman"/>
              </a:rPr>
              <a:t>mieux rémunéré </a:t>
            </a:r>
            <a:r>
              <a:rPr sz="1200" i="1" dirty="0">
                <a:latin typeface="Times New Roman"/>
                <a:cs typeface="Times New Roman"/>
              </a:rPr>
              <a:t>qu’il ne l’est en </a:t>
            </a:r>
            <a:r>
              <a:rPr sz="1200" i="1" spc="-5" dirty="0">
                <a:latin typeface="Times New Roman"/>
                <a:cs typeface="Times New Roman"/>
              </a:rPr>
              <a:t>situation</a:t>
            </a:r>
            <a:r>
              <a:rPr sz="1200" i="1" spc="4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habituelle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074" y="6481797"/>
            <a:ext cx="203200" cy="306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280"/>
              </a:lnSpc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96067"/>
            <a:ext cx="6084570" cy="307975"/>
          </a:xfrm>
          <a:custGeom>
            <a:avLst/>
            <a:gdLst/>
            <a:ahLst/>
            <a:cxnLst/>
            <a:rect l="l" t="t" r="r" b="b"/>
            <a:pathLst>
              <a:path w="6084570" h="307975">
                <a:moveTo>
                  <a:pt x="0" y="0"/>
                </a:moveTo>
                <a:lnTo>
                  <a:pt x="6084167" y="0"/>
                </a:lnTo>
                <a:lnTo>
                  <a:pt x="6084167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337247"/>
            <a:ext cx="6732270" cy="307975"/>
          </a:xfrm>
          <a:custGeom>
            <a:avLst/>
            <a:gdLst/>
            <a:ahLst/>
            <a:cxnLst/>
            <a:rect l="l" t="t" r="r" b="b"/>
            <a:pathLst>
              <a:path w="6732270" h="307975">
                <a:moveTo>
                  <a:pt x="0" y="0"/>
                </a:moveTo>
                <a:lnTo>
                  <a:pt x="6732239" y="0"/>
                </a:lnTo>
                <a:lnTo>
                  <a:pt x="6732239" y="307776"/>
                </a:lnTo>
                <a:lnTo>
                  <a:pt x="0" y="307776"/>
                </a:lnTo>
                <a:lnTo>
                  <a:pt x="0" y="0"/>
                </a:lnTo>
                <a:close/>
              </a:path>
            </a:pathLst>
          </a:custGeom>
          <a:solidFill>
            <a:srgbClr val="D1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16238"/>
            <a:ext cx="8806815" cy="585597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75"/>
              </a:spcBef>
            </a:pPr>
            <a:r>
              <a:rPr sz="1400" b="1" dirty="0">
                <a:latin typeface="Times New Roman"/>
                <a:cs typeface="Times New Roman"/>
              </a:rPr>
              <a:t>Les </a:t>
            </a:r>
            <a:r>
              <a:rPr sz="1400" b="1" spc="-5" dirty="0">
                <a:latin typeface="Times New Roman"/>
                <a:cs typeface="Times New Roman"/>
              </a:rPr>
              <a:t>assistantes maternelles vont-elles pouvoir bénéficier du chômage partiel</a:t>
            </a:r>
            <a:r>
              <a:rPr sz="1400" b="1" dirty="0">
                <a:latin typeface="Times New Roman"/>
                <a:cs typeface="Times New Roman"/>
              </a:rPr>
              <a:t> ?</a:t>
            </a:r>
            <a:endParaRPr sz="1400">
              <a:latin typeface="Times New Roman"/>
              <a:cs typeface="Times New Roman"/>
            </a:endParaRPr>
          </a:p>
          <a:p>
            <a:pPr marL="191770" marR="5080" algn="just">
              <a:lnSpc>
                <a:spcPct val="97500"/>
              </a:lnSpc>
              <a:spcBef>
                <a:spcPts val="790"/>
              </a:spcBef>
            </a:pPr>
            <a:r>
              <a:rPr sz="1200" dirty="0">
                <a:latin typeface="Times New Roman"/>
                <a:cs typeface="Times New Roman"/>
              </a:rPr>
              <a:t>En l’attente d’un décret qui permettra aux </a:t>
            </a:r>
            <a:r>
              <a:rPr sz="1200" spc="-5" dirty="0">
                <a:latin typeface="Times New Roman"/>
                <a:cs typeface="Times New Roman"/>
              </a:rPr>
              <a:t>assistantes </a:t>
            </a:r>
            <a:r>
              <a:rPr sz="1200" dirty="0">
                <a:latin typeface="Times New Roman"/>
                <a:cs typeface="Times New Roman"/>
              </a:rPr>
              <a:t>maternelles de bénéficier de l’activité partielle, </a:t>
            </a:r>
            <a:r>
              <a:rPr sz="1200" spc="-5" dirty="0">
                <a:latin typeface="Times New Roman"/>
                <a:cs typeface="Times New Roman"/>
              </a:rPr>
              <a:t>Pajemploi présente </a:t>
            </a:r>
            <a:r>
              <a:rPr sz="1200" dirty="0">
                <a:latin typeface="Times New Roman"/>
                <a:cs typeface="Times New Roman"/>
              </a:rPr>
              <a:t>quelques  indications quant aux modalités pratiques de </a:t>
            </a:r>
            <a:r>
              <a:rPr sz="1200" spc="-5" dirty="0">
                <a:latin typeface="Times New Roman"/>
                <a:cs typeface="Times New Roman"/>
              </a:rPr>
              <a:t>mise </a:t>
            </a:r>
            <a:r>
              <a:rPr sz="1200" dirty="0">
                <a:latin typeface="Times New Roman"/>
                <a:cs typeface="Times New Roman"/>
              </a:rPr>
              <a:t>en </a:t>
            </a:r>
            <a:r>
              <a:rPr sz="1200" spc="-5" dirty="0">
                <a:latin typeface="Times New Roman"/>
                <a:cs typeface="Times New Roman"/>
              </a:rPr>
              <a:t>œuvre </a:t>
            </a:r>
            <a:r>
              <a:rPr sz="1200" dirty="0">
                <a:latin typeface="Times New Roman"/>
                <a:cs typeface="Times New Roman"/>
              </a:rPr>
              <a:t>de la procédure de chômage partiel pour les </a:t>
            </a:r>
            <a:r>
              <a:rPr sz="1200" spc="-5" dirty="0">
                <a:latin typeface="Times New Roman"/>
                <a:cs typeface="Times New Roman"/>
              </a:rPr>
              <a:t>assistantes </a:t>
            </a:r>
            <a:r>
              <a:rPr sz="1200" dirty="0">
                <a:latin typeface="Times New Roman"/>
                <a:cs typeface="Times New Roman"/>
              </a:rPr>
              <a:t>maternelles employées  par des particuliers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372745" marR="5715" indent="-180975" algn="just">
              <a:lnSpc>
                <a:spcPts val="1420"/>
              </a:lnSpc>
              <a:spcBef>
                <a:spcPts val="110"/>
              </a:spcBef>
              <a:buAutoNum type="arabicPeriod"/>
              <a:tabLst>
                <a:tab pos="376555" algn="l"/>
              </a:tabLst>
            </a:pPr>
            <a:r>
              <a:rPr sz="1200" dirty="0">
                <a:latin typeface="Times New Roman"/>
                <a:cs typeface="Times New Roman"/>
              </a:rPr>
              <a:t>Le parent employeur déclare et paye les heures réellement </a:t>
            </a:r>
            <a:r>
              <a:rPr sz="1200" spc="-5" dirty="0">
                <a:latin typeface="Times New Roman"/>
                <a:cs typeface="Times New Roman"/>
              </a:rPr>
              <a:t>effectuées </a:t>
            </a:r>
            <a:r>
              <a:rPr sz="1200" dirty="0">
                <a:latin typeface="Times New Roman"/>
                <a:cs typeface="Times New Roman"/>
              </a:rPr>
              <a:t>par </a:t>
            </a:r>
            <a:r>
              <a:rPr sz="1200" spc="-5" dirty="0">
                <a:latin typeface="Times New Roman"/>
                <a:cs typeface="Times New Roman"/>
              </a:rPr>
              <a:t>sa </a:t>
            </a:r>
            <a:r>
              <a:rPr sz="1200" dirty="0">
                <a:latin typeface="Times New Roman"/>
                <a:cs typeface="Times New Roman"/>
              </a:rPr>
              <a:t>garde d’enfants ou </a:t>
            </a:r>
            <a:r>
              <a:rPr sz="1200" spc="-5" dirty="0">
                <a:latin typeface="Times New Roman"/>
                <a:cs typeface="Times New Roman"/>
              </a:rPr>
              <a:t>son assistante </a:t>
            </a:r>
            <a:r>
              <a:rPr sz="1200" dirty="0">
                <a:latin typeface="Times New Roman"/>
                <a:cs typeface="Times New Roman"/>
              </a:rPr>
              <a:t>maternelle pour la  déclaration au titre de la période d’emploi de mars.</a:t>
            </a:r>
            <a:endParaRPr sz="1200">
              <a:latin typeface="Times New Roman"/>
              <a:cs typeface="Times New Roman"/>
            </a:endParaRPr>
          </a:p>
          <a:p>
            <a:pPr marL="372745" marR="5080" indent="-180975" algn="just">
              <a:lnSpc>
                <a:spcPct val="99400"/>
              </a:lnSpc>
              <a:spcBef>
                <a:spcPts val="10"/>
              </a:spcBef>
              <a:buAutoNum type="arabicPeriod"/>
              <a:tabLst>
                <a:tab pos="351155" algn="l"/>
              </a:tabLst>
            </a:pPr>
            <a:r>
              <a:rPr sz="1200" spc="-5" dirty="0">
                <a:latin typeface="Times New Roman"/>
                <a:cs typeface="Times New Roman"/>
              </a:rPr>
              <a:t>S’agissant </a:t>
            </a:r>
            <a:r>
              <a:rPr sz="1200" dirty="0">
                <a:latin typeface="Times New Roman"/>
                <a:cs typeface="Times New Roman"/>
              </a:rPr>
              <a:t>des heures prévues et non </a:t>
            </a:r>
            <a:r>
              <a:rPr sz="1200" spc="-5" dirty="0">
                <a:latin typeface="Times New Roman"/>
                <a:cs typeface="Times New Roman"/>
              </a:rPr>
              <a:t>travaillées, </a:t>
            </a:r>
            <a:r>
              <a:rPr sz="1200" dirty="0">
                <a:latin typeface="Times New Roman"/>
                <a:cs typeface="Times New Roman"/>
              </a:rPr>
              <a:t>il complète un formulaire </a:t>
            </a:r>
            <a:r>
              <a:rPr sz="1200" spc="-5" dirty="0">
                <a:latin typeface="Times New Roman"/>
                <a:cs typeface="Times New Roman"/>
              </a:rPr>
              <a:t>d’indemnisation spécifique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qui </a:t>
            </a:r>
            <a:r>
              <a:rPr sz="1200" i="1" spc="-5" dirty="0">
                <a:latin typeface="Times New Roman"/>
                <a:cs typeface="Times New Roman"/>
              </a:rPr>
              <a:t>sera accessible </a:t>
            </a:r>
            <a:r>
              <a:rPr sz="1200" i="1" dirty="0">
                <a:latin typeface="Times New Roman"/>
                <a:cs typeface="Times New Roman"/>
              </a:rPr>
              <a:t>depuis le </a:t>
            </a:r>
            <a:r>
              <a:rPr sz="1200" i="1" spc="-5" dirty="0">
                <a:latin typeface="Times New Roman"/>
                <a:cs typeface="Times New Roman"/>
              </a:rPr>
              <a:t>site  Pajemploi</a:t>
            </a:r>
            <a:r>
              <a:rPr sz="1200" spc="-5" dirty="0">
                <a:latin typeface="Times New Roman"/>
                <a:cs typeface="Times New Roman"/>
              </a:rPr>
              <a:t>) </a:t>
            </a:r>
            <a:r>
              <a:rPr sz="1200" dirty="0">
                <a:latin typeface="Times New Roman"/>
                <a:cs typeface="Times New Roman"/>
              </a:rPr>
              <a:t>en indiquant le nombre d’heures </a:t>
            </a:r>
            <a:r>
              <a:rPr sz="1200" spc="-5" dirty="0">
                <a:latin typeface="Times New Roman"/>
                <a:cs typeface="Times New Roman"/>
              </a:rPr>
              <a:t>correspondant. Pajemploi </a:t>
            </a:r>
            <a:r>
              <a:rPr sz="1200" dirty="0">
                <a:latin typeface="Times New Roman"/>
                <a:cs typeface="Times New Roman"/>
              </a:rPr>
              <a:t>lui communique le montant de </a:t>
            </a:r>
            <a:r>
              <a:rPr sz="1200" spc="-5" dirty="0">
                <a:latin typeface="Times New Roman"/>
                <a:cs typeface="Times New Roman"/>
              </a:rPr>
              <a:t>l’indemnisation </a:t>
            </a:r>
            <a:r>
              <a:rPr sz="1200" dirty="0">
                <a:latin typeface="Times New Roman"/>
                <a:cs typeface="Times New Roman"/>
              </a:rPr>
              <a:t>à </a:t>
            </a:r>
            <a:r>
              <a:rPr sz="1200" spc="-5" dirty="0">
                <a:latin typeface="Times New Roman"/>
                <a:cs typeface="Times New Roman"/>
              </a:rPr>
              <a:t>verser </a:t>
            </a:r>
            <a:r>
              <a:rPr sz="1200" dirty="0">
                <a:latin typeface="Times New Roman"/>
                <a:cs typeface="Times New Roman"/>
              </a:rPr>
              <a:t>au salarié  </a:t>
            </a:r>
            <a:r>
              <a:rPr sz="1200" spc="-5" dirty="0">
                <a:latin typeface="Times New Roman"/>
                <a:cs typeface="Times New Roman"/>
              </a:rPr>
              <a:t>soit </a:t>
            </a:r>
            <a:r>
              <a:rPr sz="1200" dirty="0">
                <a:latin typeface="Times New Roman"/>
                <a:cs typeface="Times New Roman"/>
              </a:rPr>
              <a:t>80 % du montant net des heures non réalisées. </a:t>
            </a:r>
            <a:r>
              <a:rPr sz="1200" spc="-5" dirty="0">
                <a:latin typeface="Times New Roman"/>
                <a:cs typeface="Times New Roman"/>
              </a:rPr>
              <a:t>Cette indemnisation </a:t>
            </a:r>
            <a:r>
              <a:rPr sz="1200" dirty="0">
                <a:latin typeface="Times New Roman"/>
                <a:cs typeface="Times New Roman"/>
              </a:rPr>
              <a:t>figurera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la déclaration d’impôt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les revenus et ne sera pas  </a:t>
            </a:r>
            <a:r>
              <a:rPr sz="1200" spc="-5" dirty="0">
                <a:latin typeface="Times New Roman"/>
                <a:cs typeface="Times New Roman"/>
              </a:rPr>
              <a:t>soumise </a:t>
            </a:r>
            <a:r>
              <a:rPr sz="1200" dirty="0">
                <a:latin typeface="Times New Roman"/>
                <a:cs typeface="Times New Roman"/>
              </a:rPr>
              <a:t>à prélèvements </a:t>
            </a:r>
            <a:r>
              <a:rPr sz="1200" spc="-5" dirty="0">
                <a:latin typeface="Times New Roman"/>
                <a:cs typeface="Times New Roman"/>
              </a:rPr>
              <a:t>sociaux.</a:t>
            </a:r>
            <a:endParaRPr sz="1200">
              <a:latin typeface="Times New Roman"/>
              <a:cs typeface="Times New Roman"/>
            </a:endParaRPr>
          </a:p>
          <a:p>
            <a:pPr marL="346075" indent="-154940" algn="just">
              <a:lnSpc>
                <a:spcPts val="1415"/>
              </a:lnSpc>
              <a:buAutoNum type="arabicPeriod"/>
              <a:tabLst>
                <a:tab pos="346710" algn="l"/>
              </a:tabLst>
            </a:pPr>
            <a:r>
              <a:rPr sz="1200" dirty="0">
                <a:latin typeface="Times New Roman"/>
                <a:cs typeface="Times New Roman"/>
              </a:rPr>
              <a:t>Le parent employeur sera </a:t>
            </a:r>
            <a:r>
              <a:rPr sz="1200" spc="-5" dirty="0">
                <a:latin typeface="Times New Roman"/>
                <a:cs typeface="Times New Roman"/>
              </a:rPr>
              <a:t>remboursé </a:t>
            </a:r>
            <a:r>
              <a:rPr sz="1200" dirty="0">
                <a:latin typeface="Times New Roman"/>
                <a:cs typeface="Times New Roman"/>
              </a:rPr>
              <a:t>du montant communiqué dans le formulaire </a:t>
            </a:r>
            <a:r>
              <a:rPr sz="1200" spc="-5" dirty="0">
                <a:latin typeface="Times New Roman"/>
                <a:cs typeface="Times New Roman"/>
              </a:rPr>
              <a:t>d’indemnisation </a:t>
            </a:r>
            <a:r>
              <a:rPr sz="1200" dirty="0">
                <a:latin typeface="Times New Roman"/>
                <a:cs typeface="Times New Roman"/>
              </a:rPr>
              <a:t>exceptionnelle. </a:t>
            </a:r>
            <a:r>
              <a:rPr sz="1200" spc="-5" dirty="0">
                <a:latin typeface="Times New Roman"/>
                <a:cs typeface="Times New Roman"/>
              </a:rPr>
              <a:t>Ce </a:t>
            </a:r>
            <a:r>
              <a:rPr sz="1200" dirty="0">
                <a:latin typeface="Times New Roman"/>
                <a:cs typeface="Times New Roman"/>
              </a:rPr>
              <a:t>montant ne sera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pas</a:t>
            </a:r>
            <a:endParaRPr sz="1200">
              <a:latin typeface="Times New Roman"/>
              <a:cs typeface="Times New Roman"/>
            </a:endParaRPr>
          </a:p>
          <a:p>
            <a:pPr marL="372745" algn="just">
              <a:lnSpc>
                <a:spcPts val="1415"/>
              </a:lnSpc>
              <a:spcBef>
                <a:spcPts val="45"/>
              </a:spcBef>
            </a:pPr>
            <a:r>
              <a:rPr sz="1200" dirty="0">
                <a:latin typeface="Times New Roman"/>
                <a:cs typeface="Times New Roman"/>
              </a:rPr>
              <a:t>éligible au crédit d’impôt pour l’emploi d’un salarié à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domicile.</a:t>
            </a:r>
            <a:endParaRPr sz="1200">
              <a:latin typeface="Times New Roman"/>
              <a:cs typeface="Times New Roman"/>
            </a:endParaRPr>
          </a:p>
          <a:p>
            <a:pPr marL="372745" marR="5715" indent="-180975" algn="just">
              <a:lnSpc>
                <a:spcPts val="1420"/>
              </a:lnSpc>
              <a:spcBef>
                <a:spcPts val="40"/>
              </a:spcBef>
              <a:buAutoNum type="arabicPeriod" startAt="4"/>
              <a:tabLst>
                <a:tab pos="368935" algn="l"/>
              </a:tabLst>
            </a:pPr>
            <a:r>
              <a:rPr sz="1200" spc="-5" dirty="0">
                <a:latin typeface="Times New Roman"/>
                <a:cs typeface="Times New Roman"/>
              </a:rPr>
              <a:t>Au-delà </a:t>
            </a:r>
            <a:r>
              <a:rPr sz="1200" dirty="0">
                <a:latin typeface="Times New Roman"/>
                <a:cs typeface="Times New Roman"/>
              </a:rPr>
              <a:t>de cette indemnité, l’employeur peut faire le choix de </a:t>
            </a:r>
            <a:r>
              <a:rPr sz="1200" spc="-5" dirty="0">
                <a:latin typeface="Times New Roman"/>
                <a:cs typeface="Times New Roman"/>
              </a:rPr>
              <a:t>verser </a:t>
            </a:r>
            <a:r>
              <a:rPr sz="1200" dirty="0">
                <a:latin typeface="Times New Roman"/>
                <a:cs typeface="Times New Roman"/>
              </a:rPr>
              <a:t>un complément de rémunération à </a:t>
            </a:r>
            <a:r>
              <a:rPr sz="1200" spc="-5" dirty="0">
                <a:latin typeface="Times New Roman"/>
                <a:cs typeface="Times New Roman"/>
              </a:rPr>
              <a:t>sa charge </a:t>
            </a:r>
            <a:r>
              <a:rPr sz="1200" dirty="0">
                <a:latin typeface="Times New Roman"/>
                <a:cs typeface="Times New Roman"/>
              </a:rPr>
              <a:t>pour garantir le  maintien complet de la rémunération nette de </a:t>
            </a:r>
            <a:r>
              <a:rPr sz="1200" spc="-5" dirty="0">
                <a:latin typeface="Times New Roman"/>
                <a:cs typeface="Times New Roman"/>
              </a:rPr>
              <a:t>son</a:t>
            </a:r>
            <a:r>
              <a:rPr sz="1200" dirty="0">
                <a:latin typeface="Times New Roman"/>
                <a:cs typeface="Times New Roman"/>
              </a:rPr>
              <a:t> salarié.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Les </a:t>
            </a:r>
            <a:r>
              <a:rPr sz="1400" b="1" spc="-5" dirty="0">
                <a:latin typeface="Times New Roman"/>
                <a:cs typeface="Times New Roman"/>
              </a:rPr>
              <a:t>salariés du particulier employeur vont-ils pouvoir bénéficier du chômage partiel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1770" marR="5715" algn="just">
              <a:lnSpc>
                <a:spcPct val="97500"/>
              </a:lnSpc>
              <a:spcBef>
                <a:spcPts val="785"/>
              </a:spcBef>
            </a:pPr>
            <a:r>
              <a:rPr sz="1200" dirty="0">
                <a:latin typeface="Times New Roman"/>
                <a:cs typeface="Times New Roman"/>
              </a:rPr>
              <a:t>En l’attente d’un décret qui permettra aux salariés à domicile de bénéficier de l’activité partielle, le </a:t>
            </a:r>
            <a:r>
              <a:rPr sz="1200" spc="-5" dirty="0">
                <a:latin typeface="Times New Roman"/>
                <a:cs typeface="Times New Roman"/>
              </a:rPr>
              <a:t>CESU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service des </a:t>
            </a:r>
            <a:r>
              <a:rPr sz="1200" i="1" spc="-5" dirty="0">
                <a:latin typeface="Times New Roman"/>
                <a:cs typeface="Times New Roman"/>
              </a:rPr>
              <a:t>URSSAF</a:t>
            </a:r>
            <a:r>
              <a:rPr sz="1200" spc="-5" dirty="0">
                <a:latin typeface="Times New Roman"/>
                <a:cs typeface="Times New Roman"/>
              </a:rPr>
              <a:t>) présente  </a:t>
            </a:r>
            <a:r>
              <a:rPr sz="1200" dirty="0">
                <a:latin typeface="Times New Roman"/>
                <a:cs typeface="Times New Roman"/>
              </a:rPr>
              <a:t>quelques indications quant aux modalités pratiques de </a:t>
            </a:r>
            <a:r>
              <a:rPr sz="1200" spc="-5" dirty="0">
                <a:latin typeface="Times New Roman"/>
                <a:cs typeface="Times New Roman"/>
              </a:rPr>
              <a:t>mise </a:t>
            </a:r>
            <a:r>
              <a:rPr sz="1200" dirty="0">
                <a:latin typeface="Times New Roman"/>
                <a:cs typeface="Times New Roman"/>
              </a:rPr>
              <a:t>en </a:t>
            </a:r>
            <a:r>
              <a:rPr sz="1200" spc="-5" dirty="0">
                <a:latin typeface="Times New Roman"/>
                <a:cs typeface="Times New Roman"/>
              </a:rPr>
              <a:t>œuvre </a:t>
            </a:r>
            <a:r>
              <a:rPr sz="1200" dirty="0">
                <a:latin typeface="Times New Roman"/>
                <a:cs typeface="Times New Roman"/>
              </a:rPr>
              <a:t>de la procédure de chômage partiel pour les salariés à domicile  employés par des particuliers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372745" marR="5715" indent="-180975" algn="just">
              <a:lnSpc>
                <a:spcPts val="1390"/>
              </a:lnSpc>
              <a:spcBef>
                <a:spcPts val="140"/>
              </a:spcBef>
              <a:buAutoNum type="arabicPeriod"/>
              <a:tabLst>
                <a:tab pos="372745" algn="l"/>
              </a:tabLst>
            </a:pPr>
            <a:r>
              <a:rPr sz="1200" dirty="0">
                <a:latin typeface="Times New Roman"/>
                <a:cs typeface="Times New Roman"/>
              </a:rPr>
              <a:t>Le particulier employeur déclare et paye les heures réellement </a:t>
            </a:r>
            <a:r>
              <a:rPr sz="1200" spc="-5" dirty="0">
                <a:latin typeface="Times New Roman"/>
                <a:cs typeface="Times New Roman"/>
              </a:rPr>
              <a:t>effectuées </a:t>
            </a:r>
            <a:r>
              <a:rPr sz="1200" dirty="0">
                <a:latin typeface="Times New Roman"/>
                <a:cs typeface="Times New Roman"/>
              </a:rPr>
              <a:t>par </a:t>
            </a:r>
            <a:r>
              <a:rPr sz="1200" spc="-5" dirty="0">
                <a:latin typeface="Times New Roman"/>
                <a:cs typeface="Times New Roman"/>
              </a:rPr>
              <a:t>son </a:t>
            </a:r>
            <a:r>
              <a:rPr sz="1200" dirty="0">
                <a:latin typeface="Times New Roman"/>
                <a:cs typeface="Times New Roman"/>
              </a:rPr>
              <a:t>salarié pour la déclaration au titre de la période  d’emploi 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mars.</a:t>
            </a:r>
            <a:endParaRPr sz="1200">
              <a:latin typeface="Times New Roman"/>
              <a:cs typeface="Times New Roman"/>
            </a:endParaRPr>
          </a:p>
          <a:p>
            <a:pPr marL="372745" marR="5080" indent="-180975" algn="just">
              <a:lnSpc>
                <a:spcPct val="99400"/>
              </a:lnSpc>
              <a:spcBef>
                <a:spcPts val="45"/>
              </a:spcBef>
              <a:buAutoNum type="arabicPeriod"/>
              <a:tabLst>
                <a:tab pos="351155" algn="l"/>
              </a:tabLst>
            </a:pPr>
            <a:r>
              <a:rPr sz="1200" spc="-5" dirty="0">
                <a:latin typeface="Times New Roman"/>
                <a:cs typeface="Times New Roman"/>
              </a:rPr>
              <a:t>S’agissant </a:t>
            </a:r>
            <a:r>
              <a:rPr sz="1200" dirty="0">
                <a:latin typeface="Times New Roman"/>
                <a:cs typeface="Times New Roman"/>
              </a:rPr>
              <a:t>des heures prévues et non </a:t>
            </a:r>
            <a:r>
              <a:rPr sz="1200" spc="-5" dirty="0">
                <a:latin typeface="Times New Roman"/>
                <a:cs typeface="Times New Roman"/>
              </a:rPr>
              <a:t>travaillées, </a:t>
            </a:r>
            <a:r>
              <a:rPr sz="1200" dirty="0">
                <a:latin typeface="Times New Roman"/>
                <a:cs typeface="Times New Roman"/>
              </a:rPr>
              <a:t>il complète un formulaire </a:t>
            </a:r>
            <a:r>
              <a:rPr sz="1200" spc="-5" dirty="0">
                <a:latin typeface="Times New Roman"/>
                <a:cs typeface="Times New Roman"/>
              </a:rPr>
              <a:t>d’indemnisation spécifique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qui </a:t>
            </a:r>
            <a:r>
              <a:rPr sz="1200" i="1" spc="-5" dirty="0">
                <a:latin typeface="Times New Roman"/>
                <a:cs typeface="Times New Roman"/>
              </a:rPr>
              <a:t>sera accessible </a:t>
            </a:r>
            <a:r>
              <a:rPr sz="1200" i="1" dirty="0">
                <a:latin typeface="Times New Roman"/>
                <a:cs typeface="Times New Roman"/>
              </a:rPr>
              <a:t>depuis le </a:t>
            </a:r>
            <a:r>
              <a:rPr sz="1200" i="1" spc="-5" dirty="0">
                <a:latin typeface="Times New Roman"/>
                <a:cs typeface="Times New Roman"/>
              </a:rPr>
              <a:t>site  CESU</a:t>
            </a:r>
            <a:r>
              <a:rPr sz="1200" spc="-5" dirty="0">
                <a:latin typeface="Times New Roman"/>
                <a:cs typeface="Times New Roman"/>
              </a:rPr>
              <a:t>) </a:t>
            </a:r>
            <a:r>
              <a:rPr sz="1200" dirty="0">
                <a:latin typeface="Times New Roman"/>
                <a:cs typeface="Times New Roman"/>
              </a:rPr>
              <a:t>en indiquant le nombre d’heures </a:t>
            </a:r>
            <a:r>
              <a:rPr sz="1200" spc="-5" dirty="0">
                <a:latin typeface="Times New Roman"/>
                <a:cs typeface="Times New Roman"/>
              </a:rPr>
              <a:t>correspondant. </a:t>
            </a:r>
            <a:r>
              <a:rPr sz="1200" dirty="0">
                <a:latin typeface="Times New Roman"/>
                <a:cs typeface="Times New Roman"/>
              </a:rPr>
              <a:t>Le </a:t>
            </a:r>
            <a:r>
              <a:rPr sz="1200" spc="-5" dirty="0">
                <a:latin typeface="Times New Roman"/>
                <a:cs typeface="Times New Roman"/>
              </a:rPr>
              <a:t>CESU </a:t>
            </a:r>
            <a:r>
              <a:rPr sz="1200" dirty="0">
                <a:latin typeface="Times New Roman"/>
                <a:cs typeface="Times New Roman"/>
              </a:rPr>
              <a:t>lui communique le montant de </a:t>
            </a:r>
            <a:r>
              <a:rPr sz="1200" spc="-5" dirty="0">
                <a:latin typeface="Times New Roman"/>
                <a:cs typeface="Times New Roman"/>
              </a:rPr>
              <a:t>l’indemnisation </a:t>
            </a:r>
            <a:r>
              <a:rPr sz="1200" dirty="0">
                <a:latin typeface="Times New Roman"/>
                <a:cs typeface="Times New Roman"/>
              </a:rPr>
              <a:t>à </a:t>
            </a:r>
            <a:r>
              <a:rPr sz="1200" spc="-5" dirty="0">
                <a:latin typeface="Times New Roman"/>
                <a:cs typeface="Times New Roman"/>
              </a:rPr>
              <a:t>verser </a:t>
            </a:r>
            <a:r>
              <a:rPr sz="1200" dirty="0">
                <a:latin typeface="Times New Roman"/>
                <a:cs typeface="Times New Roman"/>
              </a:rPr>
              <a:t>au salarié </a:t>
            </a:r>
            <a:r>
              <a:rPr sz="1200" spc="-5" dirty="0">
                <a:latin typeface="Times New Roman"/>
                <a:cs typeface="Times New Roman"/>
              </a:rPr>
              <a:t>soit  </a:t>
            </a:r>
            <a:r>
              <a:rPr sz="1200" dirty="0">
                <a:latin typeface="Times New Roman"/>
                <a:cs typeface="Times New Roman"/>
              </a:rPr>
              <a:t>80 % du montant net des heures non réalisées. </a:t>
            </a:r>
            <a:r>
              <a:rPr sz="1200" spc="-5" dirty="0">
                <a:latin typeface="Times New Roman"/>
                <a:cs typeface="Times New Roman"/>
              </a:rPr>
              <a:t>Cette indemnisation </a:t>
            </a:r>
            <a:r>
              <a:rPr sz="1200" dirty="0">
                <a:latin typeface="Times New Roman"/>
                <a:cs typeface="Times New Roman"/>
              </a:rPr>
              <a:t>figurera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la déclaration d’impôt </a:t>
            </a:r>
            <a:r>
              <a:rPr sz="1200" spc="-5" dirty="0">
                <a:latin typeface="Times New Roman"/>
                <a:cs typeface="Times New Roman"/>
              </a:rPr>
              <a:t>sur </a:t>
            </a:r>
            <a:r>
              <a:rPr sz="1200" dirty="0">
                <a:latin typeface="Times New Roman"/>
                <a:cs typeface="Times New Roman"/>
              </a:rPr>
              <a:t>les revenus et ne sera pas  </a:t>
            </a:r>
            <a:r>
              <a:rPr sz="1200" spc="-5" dirty="0">
                <a:latin typeface="Times New Roman"/>
                <a:cs typeface="Times New Roman"/>
              </a:rPr>
              <a:t>soumise </a:t>
            </a:r>
            <a:r>
              <a:rPr sz="1200" dirty="0">
                <a:latin typeface="Times New Roman"/>
                <a:cs typeface="Times New Roman"/>
              </a:rPr>
              <a:t>à prélèvements </a:t>
            </a:r>
            <a:r>
              <a:rPr sz="1200" spc="-5" dirty="0">
                <a:latin typeface="Times New Roman"/>
                <a:cs typeface="Times New Roman"/>
              </a:rPr>
              <a:t>sociaux.</a:t>
            </a:r>
            <a:endParaRPr sz="1200">
              <a:latin typeface="Times New Roman"/>
              <a:cs typeface="Times New Roman"/>
            </a:endParaRPr>
          </a:p>
          <a:p>
            <a:pPr marL="346075" indent="-154305" algn="just">
              <a:lnSpc>
                <a:spcPts val="1390"/>
              </a:lnSpc>
              <a:buAutoNum type="arabicPeriod"/>
              <a:tabLst>
                <a:tab pos="346075" algn="l"/>
              </a:tabLst>
            </a:pPr>
            <a:r>
              <a:rPr sz="1200" dirty="0">
                <a:latin typeface="Times New Roman"/>
                <a:cs typeface="Times New Roman"/>
              </a:rPr>
              <a:t>Le particulier employeur sera </a:t>
            </a:r>
            <a:r>
              <a:rPr sz="1200" spc="-5" dirty="0">
                <a:latin typeface="Times New Roman"/>
                <a:cs typeface="Times New Roman"/>
              </a:rPr>
              <a:t>remboursé </a:t>
            </a:r>
            <a:r>
              <a:rPr sz="1200" dirty="0">
                <a:latin typeface="Times New Roman"/>
                <a:cs typeface="Times New Roman"/>
              </a:rPr>
              <a:t>du montant communiqué dans le formulaire </a:t>
            </a:r>
            <a:r>
              <a:rPr sz="1200" spc="-5" dirty="0">
                <a:latin typeface="Times New Roman"/>
                <a:cs typeface="Times New Roman"/>
              </a:rPr>
              <a:t>d’indemnisation </a:t>
            </a:r>
            <a:r>
              <a:rPr sz="1200" dirty="0">
                <a:latin typeface="Times New Roman"/>
                <a:cs typeface="Times New Roman"/>
              </a:rPr>
              <a:t>exceptionnelle. </a:t>
            </a:r>
            <a:r>
              <a:rPr sz="1200" spc="-5" dirty="0">
                <a:latin typeface="Times New Roman"/>
                <a:cs typeface="Times New Roman"/>
              </a:rPr>
              <a:t>Ce </a:t>
            </a:r>
            <a:r>
              <a:rPr sz="1200" dirty="0">
                <a:latin typeface="Times New Roman"/>
                <a:cs typeface="Times New Roman"/>
              </a:rPr>
              <a:t>montant ne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sera</a:t>
            </a:r>
            <a:endParaRPr sz="1200">
              <a:latin typeface="Times New Roman"/>
              <a:cs typeface="Times New Roman"/>
            </a:endParaRPr>
          </a:p>
          <a:p>
            <a:pPr marL="372745" algn="just">
              <a:lnSpc>
                <a:spcPts val="1415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pas éligible au crédit d’impôt pour l’emploi d’un salarié à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domicile.</a:t>
            </a:r>
            <a:endParaRPr sz="1200">
              <a:latin typeface="Times New Roman"/>
              <a:cs typeface="Times New Roman"/>
            </a:endParaRPr>
          </a:p>
          <a:p>
            <a:pPr marL="372745" marR="5715" indent="-180975" algn="just">
              <a:lnSpc>
                <a:spcPts val="1420"/>
              </a:lnSpc>
              <a:spcBef>
                <a:spcPts val="40"/>
              </a:spcBef>
              <a:buAutoNum type="arabicPeriod" startAt="4"/>
              <a:tabLst>
                <a:tab pos="368935" algn="l"/>
              </a:tabLst>
            </a:pPr>
            <a:r>
              <a:rPr sz="1200" spc="-5" dirty="0">
                <a:latin typeface="Times New Roman"/>
                <a:cs typeface="Times New Roman"/>
              </a:rPr>
              <a:t>Au-delà </a:t>
            </a:r>
            <a:r>
              <a:rPr sz="1200" dirty="0">
                <a:latin typeface="Times New Roman"/>
                <a:cs typeface="Times New Roman"/>
              </a:rPr>
              <a:t>de cette indemnité, l’employeur peut faire le choix de </a:t>
            </a:r>
            <a:r>
              <a:rPr sz="1200" spc="-5" dirty="0">
                <a:latin typeface="Times New Roman"/>
                <a:cs typeface="Times New Roman"/>
              </a:rPr>
              <a:t>verser </a:t>
            </a:r>
            <a:r>
              <a:rPr sz="1200" dirty="0">
                <a:latin typeface="Times New Roman"/>
                <a:cs typeface="Times New Roman"/>
              </a:rPr>
              <a:t>un complément de rémunération à </a:t>
            </a:r>
            <a:r>
              <a:rPr sz="1200" spc="-5" dirty="0">
                <a:latin typeface="Times New Roman"/>
                <a:cs typeface="Times New Roman"/>
              </a:rPr>
              <a:t>sa charge </a:t>
            </a:r>
            <a:r>
              <a:rPr sz="1200" dirty="0">
                <a:latin typeface="Times New Roman"/>
                <a:cs typeface="Times New Roman"/>
              </a:rPr>
              <a:t>pour garantir le  maintien complet de la rémunération nette de </a:t>
            </a:r>
            <a:r>
              <a:rPr sz="1200" spc="-5" dirty="0">
                <a:latin typeface="Times New Roman"/>
                <a:cs typeface="Times New Roman"/>
              </a:rPr>
              <a:t>son</a:t>
            </a:r>
            <a:r>
              <a:rPr sz="1200" dirty="0">
                <a:latin typeface="Times New Roman"/>
                <a:cs typeface="Times New Roman"/>
              </a:rPr>
              <a:t> salarié.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074" y="6481797"/>
            <a:ext cx="203200" cy="306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280"/>
              </a:lnSpc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4818</Words>
  <Application>Microsoft Office PowerPoint</Application>
  <PresentationFormat>Affichage à l'écran (4:3)</PresentationFormat>
  <Paragraphs>248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MS PGothic</vt:lpstr>
      <vt:lpstr>Arial</vt:lpstr>
      <vt:lpstr>Calibri</vt:lpstr>
      <vt:lpstr>Times New Roman</vt:lpstr>
      <vt:lpstr>Office Theme</vt:lpstr>
      <vt:lpstr>ACTIVITÉ PARTIELLE</vt:lpstr>
      <vt:lpstr>Présentation PowerPoint</vt:lpstr>
      <vt:lpstr>Le numéro vert qui répond aux questions  sur le nouveau coronavirus (SARS-CoV-2,  Covid-19) est ouvert 24 heures sur 24 et 7 jours sur 7 : 0 800 130 000</vt:lpstr>
      <vt:lpstr>Présentation PowerPoint</vt:lpstr>
      <vt:lpstr>Dans quelles situations l’employeur peut-il demander le recours à l’activité partielle ?</vt:lpstr>
      <vt:lpstr>Principe</vt:lpstr>
      <vt:lpstr>LES SALARIÉS CONCERNÉS PAR L’ACTIVITÉ PARTIELLE</vt:lpstr>
      <vt:lpstr>Présentation PowerPoint</vt:lpstr>
      <vt:lpstr>Présentation PowerPoint</vt:lpstr>
      <vt:lpstr>ACTIVITÉ PARTIELLE ET INDEMNISATION</vt:lpstr>
      <vt:lpstr>Présentation PowerPoint</vt:lpstr>
      <vt:lpstr>Présentation PowerPoint</vt:lpstr>
      <vt:lpstr>ACTIVITÉ PARTIELLE ET CONGÉS PAYÉS</vt:lpstr>
      <vt:lpstr>Présentation PowerPoint</vt:lpstr>
      <vt:lpstr>MISE EN ŒUVRE DE L’ACTIVITÉ PARTIELLE</vt:lpstr>
      <vt:lpstr>QUESTIONS DIVERSES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PARTIELLE</dc:title>
  <dc:creator>Angelique BRUNEAU</dc:creator>
  <cp:lastModifiedBy>Angelique BRUNEAU</cp:lastModifiedBy>
  <cp:revision>3</cp:revision>
  <dcterms:created xsi:type="dcterms:W3CDTF">2020-03-24T10:30:10Z</dcterms:created>
  <dcterms:modified xsi:type="dcterms:W3CDTF">2020-03-25T17:53:00Z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2020-03-24T00:00:00Z</vt:filetime>
  </property>
  <property fmtid="{D5CDD505-2E9C-101B-9397-08002B2CF9AE}" pid="3" name="LastSaved">
    <vt:filetime>2020-03-24T00:00:00Z</vt:filetime>
  </property>
</Properties>
</file>